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 showSpecialPlsOnTitleSld="0">
  <p:sldMasterIdLst>
    <p:sldMasterId id="214748367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0eb5cd01b8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10eb5cd01b8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1e166172702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1e166172702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e166172702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1e166172702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232aa581624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232aa581624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232aa581624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232aa581624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32aa581624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232aa581624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232aa581624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232aa581624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232aa581624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232aa581624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1e19215f618_3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1e19215f618_3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1e166172702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1e166172702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237399a02e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237399a02e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0eb5cd01b8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10eb5cd01b8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237399a02e9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237399a02e9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237399a02e9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237399a02e9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237399a02e9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237399a02e9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237399a02e9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237399a02e9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237399a02e9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237399a02e9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1e166172702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1e166172702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1e166172702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1e166172702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1e166172702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1e166172702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1e166172702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1e166172702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1e166172702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1e166172702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0ee02864a4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10ee02864a4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003d90df7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1003d90df7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e166172702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1e166172702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1e166172702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1e166172702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Begin w/ “given our system architecture, we found the requirements for professor/student to be…”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e166172702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1e166172702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e166172702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1e166172702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1e166172702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1e166172702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jp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jp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idx="1" type="subTitle"/>
          </p:nvPr>
        </p:nvSpPr>
        <p:spPr>
          <a:xfrm rot="-492">
            <a:off x="2474250" y="3479751"/>
            <a:ext cx="4195500" cy="42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1438200" y="1237225"/>
            <a:ext cx="6267900" cy="2234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61616">
              <a:alpha val="486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1"/>
          <p:cNvSpPr txBox="1"/>
          <p:nvPr>
            <p:ph hasCustomPrompt="1" type="title"/>
          </p:nvPr>
        </p:nvSpPr>
        <p:spPr>
          <a:xfrm rot="402">
            <a:off x="719950" y="1303475"/>
            <a:ext cx="7704000" cy="20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55" name="Google Shape;55;p11"/>
          <p:cNvSpPr txBox="1"/>
          <p:nvPr>
            <p:ph idx="1" type="subTitle"/>
          </p:nvPr>
        </p:nvSpPr>
        <p:spPr>
          <a:xfrm>
            <a:off x="1978800" y="3285775"/>
            <a:ext cx="5186400" cy="4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61616">
              <a:alpha val="592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13"/>
          <p:cNvSpPr txBox="1"/>
          <p:nvPr>
            <p:ph hasCustomPrompt="1" type="title"/>
          </p:nvPr>
        </p:nvSpPr>
        <p:spPr>
          <a:xfrm rot="1961">
            <a:off x="2909743" y="1653976"/>
            <a:ext cx="1052100" cy="966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5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2" name="Google Shape;62;p13"/>
          <p:cNvSpPr txBox="1"/>
          <p:nvPr>
            <p:ph idx="2" type="title"/>
          </p:nvPr>
        </p:nvSpPr>
        <p:spPr>
          <a:xfrm>
            <a:off x="720000" y="1508100"/>
            <a:ext cx="2193300" cy="7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720000" y="2164183"/>
            <a:ext cx="2193300" cy="602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3"/>
          <p:cNvSpPr txBox="1"/>
          <p:nvPr>
            <p:ph hasCustomPrompt="1" idx="3" type="title"/>
          </p:nvPr>
        </p:nvSpPr>
        <p:spPr>
          <a:xfrm rot="1961">
            <a:off x="2909850" y="3326273"/>
            <a:ext cx="1052100" cy="966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5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5" name="Google Shape;65;p13"/>
          <p:cNvSpPr txBox="1"/>
          <p:nvPr>
            <p:ph idx="4" type="title"/>
          </p:nvPr>
        </p:nvSpPr>
        <p:spPr>
          <a:xfrm>
            <a:off x="720000" y="3180300"/>
            <a:ext cx="2193300" cy="7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6" name="Google Shape;66;p13"/>
          <p:cNvSpPr txBox="1"/>
          <p:nvPr>
            <p:ph idx="5" type="subTitle"/>
          </p:nvPr>
        </p:nvSpPr>
        <p:spPr>
          <a:xfrm>
            <a:off x="720000" y="3836408"/>
            <a:ext cx="2193300" cy="602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3"/>
          <p:cNvSpPr txBox="1"/>
          <p:nvPr>
            <p:ph hasCustomPrompt="1" idx="6" type="title"/>
          </p:nvPr>
        </p:nvSpPr>
        <p:spPr>
          <a:xfrm flipH="1" rot="-1961">
            <a:off x="5182100" y="1654015"/>
            <a:ext cx="1052100" cy="966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5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8" name="Google Shape;68;p13"/>
          <p:cNvSpPr txBox="1"/>
          <p:nvPr>
            <p:ph idx="7" type="title"/>
          </p:nvPr>
        </p:nvSpPr>
        <p:spPr>
          <a:xfrm flipH="1">
            <a:off x="6230700" y="1508100"/>
            <a:ext cx="2193300" cy="7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9" name="Google Shape;69;p13"/>
          <p:cNvSpPr txBox="1"/>
          <p:nvPr>
            <p:ph idx="8" type="subTitle"/>
          </p:nvPr>
        </p:nvSpPr>
        <p:spPr>
          <a:xfrm flipH="1">
            <a:off x="6230700" y="2164183"/>
            <a:ext cx="2193300" cy="602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3"/>
          <p:cNvSpPr txBox="1"/>
          <p:nvPr>
            <p:ph hasCustomPrompt="1" idx="9" type="title"/>
          </p:nvPr>
        </p:nvSpPr>
        <p:spPr>
          <a:xfrm flipH="1" rot="-1961">
            <a:off x="5182100" y="3326227"/>
            <a:ext cx="1052100" cy="966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5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1" name="Google Shape;71;p13"/>
          <p:cNvSpPr txBox="1"/>
          <p:nvPr>
            <p:ph idx="13" type="title"/>
          </p:nvPr>
        </p:nvSpPr>
        <p:spPr>
          <a:xfrm flipH="1">
            <a:off x="6230700" y="3180300"/>
            <a:ext cx="2193300" cy="7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2" name="Google Shape;72;p13"/>
          <p:cNvSpPr txBox="1"/>
          <p:nvPr>
            <p:ph idx="14" type="subTitle"/>
          </p:nvPr>
        </p:nvSpPr>
        <p:spPr>
          <a:xfrm flipH="1">
            <a:off x="6230700" y="3836408"/>
            <a:ext cx="2193300" cy="602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3"/>
          <p:cNvSpPr txBox="1"/>
          <p:nvPr>
            <p:ph idx="15" type="title"/>
          </p:nvPr>
        </p:nvSpPr>
        <p:spPr>
          <a:xfrm>
            <a:off x="720000" y="540000"/>
            <a:ext cx="7704000" cy="6345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  <p:sp>
        <p:nvSpPr>
          <p:cNvPr id="74" name="Google Shape;74;p1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61616">
              <a:alpha val="396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14"/>
          <p:cNvSpPr txBox="1"/>
          <p:nvPr>
            <p:ph type="title"/>
          </p:nvPr>
        </p:nvSpPr>
        <p:spPr>
          <a:xfrm rot="-941">
            <a:off x="720000" y="3076282"/>
            <a:ext cx="3286500" cy="60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14"/>
          <p:cNvSpPr txBox="1"/>
          <p:nvPr>
            <p:ph idx="1" type="subTitle"/>
          </p:nvPr>
        </p:nvSpPr>
        <p:spPr>
          <a:xfrm>
            <a:off x="720125" y="1462276"/>
            <a:ext cx="4563900" cy="17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61616">
              <a:alpha val="486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5"/>
          <p:cNvSpPr txBox="1"/>
          <p:nvPr>
            <p:ph type="title"/>
          </p:nvPr>
        </p:nvSpPr>
        <p:spPr>
          <a:xfrm>
            <a:off x="720000" y="2324613"/>
            <a:ext cx="4136100" cy="20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5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83" name="Google Shape;83;p15"/>
          <p:cNvSpPr txBox="1"/>
          <p:nvPr>
            <p:ph idx="1" type="subTitle"/>
          </p:nvPr>
        </p:nvSpPr>
        <p:spPr>
          <a:xfrm>
            <a:off x="5249700" y="2441475"/>
            <a:ext cx="3174300" cy="166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1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BLANK_1_1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61616">
              <a:alpha val="592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6"/>
          <p:cNvSpPr txBox="1"/>
          <p:nvPr>
            <p:ph type="title"/>
          </p:nvPr>
        </p:nvSpPr>
        <p:spPr>
          <a:xfrm>
            <a:off x="720000" y="540000"/>
            <a:ext cx="7704000" cy="63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  <p:sp>
        <p:nvSpPr>
          <p:cNvPr id="88" name="Google Shape;88;p16"/>
          <p:cNvSpPr txBox="1"/>
          <p:nvPr>
            <p:ph idx="1" type="subTitle"/>
          </p:nvPr>
        </p:nvSpPr>
        <p:spPr>
          <a:xfrm>
            <a:off x="5675463" y="2417300"/>
            <a:ext cx="2305500" cy="126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1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BLANK_1_1_1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61616">
              <a:alpha val="592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7"/>
          <p:cNvSpPr txBox="1"/>
          <p:nvPr>
            <p:ph type="title"/>
          </p:nvPr>
        </p:nvSpPr>
        <p:spPr>
          <a:xfrm>
            <a:off x="1003313" y="1676075"/>
            <a:ext cx="3104400" cy="166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  <p:sp>
        <p:nvSpPr>
          <p:cNvPr id="93" name="Google Shape;93;p17"/>
          <p:cNvSpPr txBox="1"/>
          <p:nvPr>
            <p:ph idx="1" type="subTitle"/>
          </p:nvPr>
        </p:nvSpPr>
        <p:spPr>
          <a:xfrm>
            <a:off x="1003313" y="3294525"/>
            <a:ext cx="3104400" cy="103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1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BLANK_1_1_1_1_1_2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61616">
              <a:alpha val="592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8"/>
          <p:cNvSpPr txBox="1"/>
          <p:nvPr>
            <p:ph type="title"/>
          </p:nvPr>
        </p:nvSpPr>
        <p:spPr>
          <a:xfrm>
            <a:off x="3041538" y="1798088"/>
            <a:ext cx="40905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8" name="Google Shape;98;p18"/>
          <p:cNvSpPr txBox="1"/>
          <p:nvPr>
            <p:ph idx="1" type="subTitle"/>
          </p:nvPr>
        </p:nvSpPr>
        <p:spPr>
          <a:xfrm>
            <a:off x="3041538" y="2185662"/>
            <a:ext cx="4090500" cy="63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18"/>
          <p:cNvSpPr txBox="1"/>
          <p:nvPr>
            <p:ph idx="2" type="title"/>
          </p:nvPr>
        </p:nvSpPr>
        <p:spPr>
          <a:xfrm>
            <a:off x="3041538" y="3254275"/>
            <a:ext cx="40905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0" name="Google Shape;100;p18"/>
          <p:cNvSpPr txBox="1"/>
          <p:nvPr>
            <p:ph idx="3" type="subTitle"/>
          </p:nvPr>
        </p:nvSpPr>
        <p:spPr>
          <a:xfrm>
            <a:off x="3041538" y="3641827"/>
            <a:ext cx="4090500" cy="63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18"/>
          <p:cNvSpPr txBox="1"/>
          <p:nvPr>
            <p:ph idx="4" type="title"/>
          </p:nvPr>
        </p:nvSpPr>
        <p:spPr>
          <a:xfrm>
            <a:off x="720000" y="540000"/>
            <a:ext cx="7704000" cy="63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  <p:sp>
        <p:nvSpPr>
          <p:cNvPr id="102" name="Google Shape;102;p1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BLANK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61616">
              <a:alpha val="486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9"/>
          <p:cNvSpPr txBox="1"/>
          <p:nvPr>
            <p:ph type="title"/>
          </p:nvPr>
        </p:nvSpPr>
        <p:spPr>
          <a:xfrm>
            <a:off x="720000" y="540000"/>
            <a:ext cx="7704000" cy="63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  <p:sp>
        <p:nvSpPr>
          <p:cNvPr id="106" name="Google Shape;106;p19"/>
          <p:cNvSpPr txBox="1"/>
          <p:nvPr>
            <p:ph idx="2" type="title"/>
          </p:nvPr>
        </p:nvSpPr>
        <p:spPr>
          <a:xfrm>
            <a:off x="3193938" y="1180888"/>
            <a:ext cx="40905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7" name="Google Shape;107;p19"/>
          <p:cNvSpPr txBox="1"/>
          <p:nvPr>
            <p:ph idx="1" type="subTitle"/>
          </p:nvPr>
        </p:nvSpPr>
        <p:spPr>
          <a:xfrm>
            <a:off x="3193938" y="1568439"/>
            <a:ext cx="4090500" cy="63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19"/>
          <p:cNvSpPr txBox="1"/>
          <p:nvPr>
            <p:ph idx="3" type="title"/>
          </p:nvPr>
        </p:nvSpPr>
        <p:spPr>
          <a:xfrm>
            <a:off x="3193938" y="2381163"/>
            <a:ext cx="40905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9" name="Google Shape;109;p19"/>
          <p:cNvSpPr txBox="1"/>
          <p:nvPr>
            <p:ph idx="4" type="subTitle"/>
          </p:nvPr>
        </p:nvSpPr>
        <p:spPr>
          <a:xfrm>
            <a:off x="3193938" y="2768721"/>
            <a:ext cx="4090500" cy="63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19"/>
          <p:cNvSpPr txBox="1"/>
          <p:nvPr>
            <p:ph idx="5" type="title"/>
          </p:nvPr>
        </p:nvSpPr>
        <p:spPr>
          <a:xfrm>
            <a:off x="3193938" y="3581450"/>
            <a:ext cx="40905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19"/>
          <p:cNvSpPr txBox="1"/>
          <p:nvPr>
            <p:ph idx="6" type="subTitle"/>
          </p:nvPr>
        </p:nvSpPr>
        <p:spPr>
          <a:xfrm>
            <a:off x="3193938" y="3969002"/>
            <a:ext cx="4090500" cy="63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1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BLANK_1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61616">
              <a:alpha val="486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20"/>
          <p:cNvSpPr txBox="1"/>
          <p:nvPr>
            <p:ph type="title"/>
          </p:nvPr>
        </p:nvSpPr>
        <p:spPr>
          <a:xfrm>
            <a:off x="720000" y="2999550"/>
            <a:ext cx="24063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6" name="Google Shape;116;p20"/>
          <p:cNvSpPr txBox="1"/>
          <p:nvPr>
            <p:ph idx="1" type="subTitle"/>
          </p:nvPr>
        </p:nvSpPr>
        <p:spPr>
          <a:xfrm>
            <a:off x="720000" y="1754750"/>
            <a:ext cx="2406300" cy="119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20"/>
          <p:cNvSpPr txBox="1"/>
          <p:nvPr>
            <p:ph idx="2" type="title"/>
          </p:nvPr>
        </p:nvSpPr>
        <p:spPr>
          <a:xfrm>
            <a:off x="3368850" y="2999550"/>
            <a:ext cx="24063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8" name="Google Shape;118;p20"/>
          <p:cNvSpPr txBox="1"/>
          <p:nvPr>
            <p:ph idx="3" type="subTitle"/>
          </p:nvPr>
        </p:nvSpPr>
        <p:spPr>
          <a:xfrm>
            <a:off x="3368850" y="1754750"/>
            <a:ext cx="2406300" cy="119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9" name="Google Shape;119;p20"/>
          <p:cNvSpPr txBox="1"/>
          <p:nvPr>
            <p:ph idx="4" type="title"/>
          </p:nvPr>
        </p:nvSpPr>
        <p:spPr>
          <a:xfrm>
            <a:off x="6017700" y="2999550"/>
            <a:ext cx="24063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0" name="Google Shape;120;p20"/>
          <p:cNvSpPr txBox="1"/>
          <p:nvPr>
            <p:ph idx="5" type="subTitle"/>
          </p:nvPr>
        </p:nvSpPr>
        <p:spPr>
          <a:xfrm>
            <a:off x="6017700" y="1754750"/>
            <a:ext cx="2406300" cy="119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p20"/>
          <p:cNvSpPr txBox="1"/>
          <p:nvPr>
            <p:ph idx="6" type="title"/>
          </p:nvPr>
        </p:nvSpPr>
        <p:spPr>
          <a:xfrm>
            <a:off x="720000" y="540000"/>
            <a:ext cx="7704000" cy="63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  <p:sp>
        <p:nvSpPr>
          <p:cNvPr id="122" name="Google Shape;122;p2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61616">
              <a:alpha val="59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3"/>
          <p:cNvSpPr txBox="1"/>
          <p:nvPr>
            <p:ph type="title"/>
          </p:nvPr>
        </p:nvSpPr>
        <p:spPr>
          <a:xfrm>
            <a:off x="720000" y="2612759"/>
            <a:ext cx="4360200" cy="15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43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hasCustomPrompt="1" idx="2" type="title"/>
          </p:nvPr>
        </p:nvSpPr>
        <p:spPr>
          <a:xfrm>
            <a:off x="720000" y="580988"/>
            <a:ext cx="1863600" cy="1805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11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/>
          <p:nvPr>
            <p:ph idx="1" type="subTitle"/>
          </p:nvPr>
        </p:nvSpPr>
        <p:spPr>
          <a:xfrm rot="455">
            <a:off x="720000" y="4048313"/>
            <a:ext cx="4534800" cy="3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61616">
              <a:alpha val="592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21"/>
          <p:cNvSpPr txBox="1"/>
          <p:nvPr>
            <p:ph type="title"/>
          </p:nvPr>
        </p:nvSpPr>
        <p:spPr>
          <a:xfrm>
            <a:off x="720000" y="540000"/>
            <a:ext cx="7704000" cy="63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  <p:sp>
        <p:nvSpPr>
          <p:cNvPr id="126" name="Google Shape;126;p21"/>
          <p:cNvSpPr txBox="1"/>
          <p:nvPr>
            <p:ph idx="2" type="title"/>
          </p:nvPr>
        </p:nvSpPr>
        <p:spPr>
          <a:xfrm>
            <a:off x="910498" y="1842913"/>
            <a:ext cx="24681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7" name="Google Shape;127;p21"/>
          <p:cNvSpPr txBox="1"/>
          <p:nvPr>
            <p:ph idx="1" type="subTitle"/>
          </p:nvPr>
        </p:nvSpPr>
        <p:spPr>
          <a:xfrm>
            <a:off x="910509" y="2200838"/>
            <a:ext cx="2468100" cy="5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28" name="Google Shape;128;p21"/>
          <p:cNvSpPr txBox="1"/>
          <p:nvPr>
            <p:ph idx="3" type="title"/>
          </p:nvPr>
        </p:nvSpPr>
        <p:spPr>
          <a:xfrm>
            <a:off x="5765399" y="1842913"/>
            <a:ext cx="24681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9" name="Google Shape;129;p21"/>
          <p:cNvSpPr txBox="1"/>
          <p:nvPr>
            <p:ph idx="4" type="subTitle"/>
          </p:nvPr>
        </p:nvSpPr>
        <p:spPr>
          <a:xfrm>
            <a:off x="5765407" y="2200838"/>
            <a:ext cx="2468100" cy="5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0" name="Google Shape;130;p21"/>
          <p:cNvSpPr txBox="1"/>
          <p:nvPr>
            <p:ph idx="5" type="title"/>
          </p:nvPr>
        </p:nvSpPr>
        <p:spPr>
          <a:xfrm>
            <a:off x="910488" y="3121088"/>
            <a:ext cx="24681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1" name="Google Shape;131;p21"/>
          <p:cNvSpPr txBox="1"/>
          <p:nvPr>
            <p:ph idx="6" type="subTitle"/>
          </p:nvPr>
        </p:nvSpPr>
        <p:spPr>
          <a:xfrm>
            <a:off x="910498" y="3479013"/>
            <a:ext cx="2468100" cy="5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p21"/>
          <p:cNvSpPr txBox="1"/>
          <p:nvPr>
            <p:ph idx="7" type="title"/>
          </p:nvPr>
        </p:nvSpPr>
        <p:spPr>
          <a:xfrm>
            <a:off x="5765388" y="3121088"/>
            <a:ext cx="24681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21"/>
          <p:cNvSpPr txBox="1"/>
          <p:nvPr>
            <p:ph idx="8" type="subTitle"/>
          </p:nvPr>
        </p:nvSpPr>
        <p:spPr>
          <a:xfrm>
            <a:off x="5765396" y="3479013"/>
            <a:ext cx="2468100" cy="5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4" name="Google Shape;134;p2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BLANK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61616">
              <a:alpha val="592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22"/>
          <p:cNvSpPr txBox="1"/>
          <p:nvPr>
            <p:ph type="title"/>
          </p:nvPr>
        </p:nvSpPr>
        <p:spPr>
          <a:xfrm>
            <a:off x="720000" y="540000"/>
            <a:ext cx="7704000" cy="63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  <p:sp>
        <p:nvSpPr>
          <p:cNvPr id="138" name="Google Shape;138;p22"/>
          <p:cNvSpPr txBox="1"/>
          <p:nvPr>
            <p:ph idx="2" type="title"/>
          </p:nvPr>
        </p:nvSpPr>
        <p:spPr>
          <a:xfrm>
            <a:off x="1680532" y="1355963"/>
            <a:ext cx="27417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9" name="Google Shape;139;p22"/>
          <p:cNvSpPr txBox="1"/>
          <p:nvPr>
            <p:ph idx="1" type="subTitle"/>
          </p:nvPr>
        </p:nvSpPr>
        <p:spPr>
          <a:xfrm>
            <a:off x="1680532" y="1713888"/>
            <a:ext cx="2741700" cy="60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40" name="Google Shape;140;p22"/>
          <p:cNvSpPr txBox="1"/>
          <p:nvPr>
            <p:ph idx="3" type="title"/>
          </p:nvPr>
        </p:nvSpPr>
        <p:spPr>
          <a:xfrm>
            <a:off x="1680525" y="3755181"/>
            <a:ext cx="27417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41" name="Google Shape;141;p22"/>
          <p:cNvSpPr txBox="1"/>
          <p:nvPr>
            <p:ph idx="4" type="subTitle"/>
          </p:nvPr>
        </p:nvSpPr>
        <p:spPr>
          <a:xfrm>
            <a:off x="1680532" y="4127887"/>
            <a:ext cx="2741700" cy="54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p22"/>
          <p:cNvSpPr txBox="1"/>
          <p:nvPr>
            <p:ph idx="5" type="title"/>
          </p:nvPr>
        </p:nvSpPr>
        <p:spPr>
          <a:xfrm>
            <a:off x="1680532" y="2555565"/>
            <a:ext cx="27417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43" name="Google Shape;143;p22"/>
          <p:cNvSpPr txBox="1"/>
          <p:nvPr>
            <p:ph idx="6" type="subTitle"/>
          </p:nvPr>
        </p:nvSpPr>
        <p:spPr>
          <a:xfrm>
            <a:off x="1680532" y="2913509"/>
            <a:ext cx="2741700" cy="60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44" name="Google Shape;144;p22"/>
          <p:cNvSpPr txBox="1"/>
          <p:nvPr>
            <p:ph idx="7" type="title"/>
          </p:nvPr>
        </p:nvSpPr>
        <p:spPr>
          <a:xfrm>
            <a:off x="4725950" y="3708222"/>
            <a:ext cx="27417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45" name="Google Shape;145;p22"/>
          <p:cNvSpPr txBox="1"/>
          <p:nvPr>
            <p:ph idx="8" type="subTitle"/>
          </p:nvPr>
        </p:nvSpPr>
        <p:spPr>
          <a:xfrm>
            <a:off x="4725957" y="4066163"/>
            <a:ext cx="2741700" cy="54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46" name="Google Shape;146;p22"/>
          <p:cNvSpPr txBox="1"/>
          <p:nvPr>
            <p:ph idx="9" type="title"/>
          </p:nvPr>
        </p:nvSpPr>
        <p:spPr>
          <a:xfrm>
            <a:off x="4725951" y="1355963"/>
            <a:ext cx="27417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47" name="Google Shape;147;p22"/>
          <p:cNvSpPr txBox="1"/>
          <p:nvPr>
            <p:ph idx="13" type="subTitle"/>
          </p:nvPr>
        </p:nvSpPr>
        <p:spPr>
          <a:xfrm>
            <a:off x="4725956" y="1713887"/>
            <a:ext cx="2741700" cy="60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48" name="Google Shape;148;p22"/>
          <p:cNvSpPr txBox="1"/>
          <p:nvPr>
            <p:ph idx="14" type="title"/>
          </p:nvPr>
        </p:nvSpPr>
        <p:spPr>
          <a:xfrm>
            <a:off x="4725951" y="2555561"/>
            <a:ext cx="27417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49" name="Google Shape;149;p22"/>
          <p:cNvSpPr txBox="1"/>
          <p:nvPr>
            <p:ph idx="15" type="subTitle"/>
          </p:nvPr>
        </p:nvSpPr>
        <p:spPr>
          <a:xfrm>
            <a:off x="4725956" y="2913504"/>
            <a:ext cx="2741700" cy="60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50" name="Google Shape;150;p2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 1">
  <p:cSld name="BLANK_1_1_1_2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61616">
              <a:alpha val="592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23"/>
          <p:cNvSpPr txBox="1"/>
          <p:nvPr>
            <p:ph type="title"/>
          </p:nvPr>
        </p:nvSpPr>
        <p:spPr>
          <a:xfrm>
            <a:off x="719999" y="1890575"/>
            <a:ext cx="21717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54" name="Google Shape;154;p23"/>
          <p:cNvSpPr txBox="1"/>
          <p:nvPr>
            <p:ph idx="1" type="subTitle"/>
          </p:nvPr>
        </p:nvSpPr>
        <p:spPr>
          <a:xfrm>
            <a:off x="720008" y="2248500"/>
            <a:ext cx="2171700" cy="5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55" name="Google Shape;155;p23"/>
          <p:cNvSpPr txBox="1"/>
          <p:nvPr>
            <p:ph idx="2" type="title"/>
          </p:nvPr>
        </p:nvSpPr>
        <p:spPr>
          <a:xfrm>
            <a:off x="3486149" y="1890575"/>
            <a:ext cx="21717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56" name="Google Shape;156;p23"/>
          <p:cNvSpPr txBox="1"/>
          <p:nvPr>
            <p:ph idx="3" type="subTitle"/>
          </p:nvPr>
        </p:nvSpPr>
        <p:spPr>
          <a:xfrm>
            <a:off x="3486158" y="2248500"/>
            <a:ext cx="2171700" cy="5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57" name="Google Shape;157;p23"/>
          <p:cNvSpPr txBox="1"/>
          <p:nvPr>
            <p:ph idx="4" type="title"/>
          </p:nvPr>
        </p:nvSpPr>
        <p:spPr>
          <a:xfrm>
            <a:off x="6252299" y="1890575"/>
            <a:ext cx="21717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58" name="Google Shape;158;p23"/>
          <p:cNvSpPr txBox="1"/>
          <p:nvPr>
            <p:ph idx="5" type="subTitle"/>
          </p:nvPr>
        </p:nvSpPr>
        <p:spPr>
          <a:xfrm>
            <a:off x="6252308" y="2248500"/>
            <a:ext cx="2171700" cy="5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59" name="Google Shape;159;p23"/>
          <p:cNvSpPr txBox="1"/>
          <p:nvPr>
            <p:ph idx="6" type="title"/>
          </p:nvPr>
        </p:nvSpPr>
        <p:spPr>
          <a:xfrm>
            <a:off x="719999" y="3681275"/>
            <a:ext cx="21717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60" name="Google Shape;160;p23"/>
          <p:cNvSpPr txBox="1"/>
          <p:nvPr>
            <p:ph idx="7" type="subTitle"/>
          </p:nvPr>
        </p:nvSpPr>
        <p:spPr>
          <a:xfrm>
            <a:off x="720008" y="4039200"/>
            <a:ext cx="2171700" cy="5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61" name="Google Shape;161;p23"/>
          <p:cNvSpPr txBox="1"/>
          <p:nvPr>
            <p:ph idx="8" type="title"/>
          </p:nvPr>
        </p:nvSpPr>
        <p:spPr>
          <a:xfrm>
            <a:off x="3486149" y="3681275"/>
            <a:ext cx="21717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62" name="Google Shape;162;p23"/>
          <p:cNvSpPr txBox="1"/>
          <p:nvPr>
            <p:ph idx="9" type="subTitle"/>
          </p:nvPr>
        </p:nvSpPr>
        <p:spPr>
          <a:xfrm>
            <a:off x="3486158" y="4039200"/>
            <a:ext cx="2171700" cy="5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63" name="Google Shape;163;p23"/>
          <p:cNvSpPr txBox="1"/>
          <p:nvPr>
            <p:ph idx="13" type="title"/>
          </p:nvPr>
        </p:nvSpPr>
        <p:spPr>
          <a:xfrm>
            <a:off x="6252299" y="3681275"/>
            <a:ext cx="21717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64" name="Google Shape;164;p23"/>
          <p:cNvSpPr txBox="1"/>
          <p:nvPr>
            <p:ph idx="14" type="subTitle"/>
          </p:nvPr>
        </p:nvSpPr>
        <p:spPr>
          <a:xfrm>
            <a:off x="6252308" y="4039200"/>
            <a:ext cx="2171700" cy="5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65" name="Google Shape;165;p23"/>
          <p:cNvSpPr txBox="1"/>
          <p:nvPr>
            <p:ph idx="15" type="title"/>
          </p:nvPr>
        </p:nvSpPr>
        <p:spPr>
          <a:xfrm>
            <a:off x="720000" y="540000"/>
            <a:ext cx="7704000" cy="63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  <p:sp>
        <p:nvSpPr>
          <p:cNvPr id="166" name="Google Shape;166;p2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BLANK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61616">
              <a:alpha val="592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24"/>
          <p:cNvSpPr txBox="1"/>
          <p:nvPr>
            <p:ph idx="1" type="subTitle"/>
          </p:nvPr>
        </p:nvSpPr>
        <p:spPr>
          <a:xfrm>
            <a:off x="720000" y="3484500"/>
            <a:ext cx="1680600" cy="81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70" name="Google Shape;170;p24"/>
          <p:cNvSpPr txBox="1"/>
          <p:nvPr>
            <p:ph hasCustomPrompt="1" type="title"/>
          </p:nvPr>
        </p:nvSpPr>
        <p:spPr>
          <a:xfrm>
            <a:off x="1043501" y="1878275"/>
            <a:ext cx="906900" cy="909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5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71" name="Google Shape;171;p24"/>
          <p:cNvSpPr txBox="1"/>
          <p:nvPr>
            <p:ph idx="2" type="title"/>
          </p:nvPr>
        </p:nvSpPr>
        <p:spPr>
          <a:xfrm>
            <a:off x="720000" y="3069550"/>
            <a:ext cx="16806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2" name="Google Shape;172;p24"/>
          <p:cNvSpPr txBox="1"/>
          <p:nvPr>
            <p:ph idx="3" type="subTitle"/>
          </p:nvPr>
        </p:nvSpPr>
        <p:spPr>
          <a:xfrm>
            <a:off x="2727800" y="3484500"/>
            <a:ext cx="1680600" cy="81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73" name="Google Shape;173;p24"/>
          <p:cNvSpPr txBox="1"/>
          <p:nvPr>
            <p:ph hasCustomPrompt="1" idx="4" type="title"/>
          </p:nvPr>
        </p:nvSpPr>
        <p:spPr>
          <a:xfrm>
            <a:off x="3051319" y="1878275"/>
            <a:ext cx="906900" cy="909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5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74" name="Google Shape;174;p24"/>
          <p:cNvSpPr txBox="1"/>
          <p:nvPr>
            <p:ph idx="5" type="title"/>
          </p:nvPr>
        </p:nvSpPr>
        <p:spPr>
          <a:xfrm>
            <a:off x="2727800" y="3069550"/>
            <a:ext cx="16806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5" name="Google Shape;175;p24"/>
          <p:cNvSpPr txBox="1"/>
          <p:nvPr>
            <p:ph idx="6" type="subTitle"/>
          </p:nvPr>
        </p:nvSpPr>
        <p:spPr>
          <a:xfrm>
            <a:off x="4735600" y="3484500"/>
            <a:ext cx="1680600" cy="81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76" name="Google Shape;176;p24"/>
          <p:cNvSpPr txBox="1"/>
          <p:nvPr>
            <p:ph hasCustomPrompt="1" idx="7" type="title"/>
          </p:nvPr>
        </p:nvSpPr>
        <p:spPr>
          <a:xfrm>
            <a:off x="5059000" y="1878133"/>
            <a:ext cx="906900" cy="909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5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77" name="Google Shape;177;p24"/>
          <p:cNvSpPr txBox="1"/>
          <p:nvPr>
            <p:ph idx="8" type="title"/>
          </p:nvPr>
        </p:nvSpPr>
        <p:spPr>
          <a:xfrm>
            <a:off x="4735600" y="3069550"/>
            <a:ext cx="16806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8" name="Google Shape;178;p24"/>
          <p:cNvSpPr txBox="1"/>
          <p:nvPr>
            <p:ph idx="9" type="subTitle"/>
          </p:nvPr>
        </p:nvSpPr>
        <p:spPr>
          <a:xfrm>
            <a:off x="6743400" y="3484500"/>
            <a:ext cx="1680600" cy="81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79" name="Google Shape;179;p24"/>
          <p:cNvSpPr txBox="1"/>
          <p:nvPr>
            <p:ph hasCustomPrompt="1" idx="13" type="title"/>
          </p:nvPr>
        </p:nvSpPr>
        <p:spPr>
          <a:xfrm>
            <a:off x="7066800" y="1878132"/>
            <a:ext cx="906900" cy="909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5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80" name="Google Shape;180;p24"/>
          <p:cNvSpPr txBox="1"/>
          <p:nvPr>
            <p:ph idx="14" type="title"/>
          </p:nvPr>
        </p:nvSpPr>
        <p:spPr>
          <a:xfrm>
            <a:off x="6743400" y="3069550"/>
            <a:ext cx="16806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81" name="Google Shape;181;p24"/>
          <p:cNvSpPr txBox="1"/>
          <p:nvPr>
            <p:ph idx="15" type="title"/>
          </p:nvPr>
        </p:nvSpPr>
        <p:spPr>
          <a:xfrm>
            <a:off x="720000" y="540000"/>
            <a:ext cx="7704000" cy="63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  <p:sp>
        <p:nvSpPr>
          <p:cNvPr id="182" name="Google Shape;182;p2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61616">
              <a:alpha val="770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25"/>
          <p:cNvSpPr txBox="1"/>
          <p:nvPr>
            <p:ph idx="1" type="subTitle"/>
          </p:nvPr>
        </p:nvSpPr>
        <p:spPr>
          <a:xfrm>
            <a:off x="720000" y="3599700"/>
            <a:ext cx="2285400" cy="81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86" name="Google Shape;186;p25"/>
          <p:cNvSpPr txBox="1"/>
          <p:nvPr>
            <p:ph hasCustomPrompt="1" type="title"/>
          </p:nvPr>
        </p:nvSpPr>
        <p:spPr>
          <a:xfrm>
            <a:off x="720000" y="2252000"/>
            <a:ext cx="2285400" cy="1138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200"/>
              <a:buNone/>
              <a:defRPr sz="62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200"/>
              <a:buNone/>
              <a:defRPr sz="6200">
                <a:solidFill>
                  <a:schemeClr val="accent6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200"/>
              <a:buNone/>
              <a:defRPr sz="6200">
                <a:solidFill>
                  <a:schemeClr val="accent6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200"/>
              <a:buNone/>
              <a:defRPr sz="6200">
                <a:solidFill>
                  <a:schemeClr val="accent6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200"/>
              <a:buNone/>
              <a:defRPr sz="6200">
                <a:solidFill>
                  <a:schemeClr val="accent6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200"/>
              <a:buNone/>
              <a:defRPr sz="6200">
                <a:solidFill>
                  <a:schemeClr val="accent6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200"/>
              <a:buNone/>
              <a:defRPr sz="6200">
                <a:solidFill>
                  <a:schemeClr val="accent6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200"/>
              <a:buNone/>
              <a:defRPr sz="6200">
                <a:solidFill>
                  <a:schemeClr val="accent6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200"/>
              <a:buNone/>
              <a:defRPr sz="6200">
                <a:solidFill>
                  <a:schemeClr val="accent6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87" name="Google Shape;187;p25"/>
          <p:cNvSpPr txBox="1"/>
          <p:nvPr>
            <p:ph idx="2" type="title"/>
          </p:nvPr>
        </p:nvSpPr>
        <p:spPr>
          <a:xfrm>
            <a:off x="720000" y="1515100"/>
            <a:ext cx="22854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88" name="Google Shape;188;p25"/>
          <p:cNvSpPr txBox="1"/>
          <p:nvPr>
            <p:ph idx="3" type="subTitle"/>
          </p:nvPr>
        </p:nvSpPr>
        <p:spPr>
          <a:xfrm>
            <a:off x="3429300" y="3599700"/>
            <a:ext cx="2285400" cy="81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89" name="Google Shape;189;p25"/>
          <p:cNvSpPr txBox="1"/>
          <p:nvPr>
            <p:ph hasCustomPrompt="1" idx="4" type="title"/>
          </p:nvPr>
        </p:nvSpPr>
        <p:spPr>
          <a:xfrm>
            <a:off x="3429300" y="2252000"/>
            <a:ext cx="2285400" cy="1138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200"/>
              <a:buNone/>
              <a:defRPr sz="62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200"/>
              <a:buNone/>
              <a:defRPr sz="6200">
                <a:solidFill>
                  <a:schemeClr val="accent6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200"/>
              <a:buNone/>
              <a:defRPr sz="6200">
                <a:solidFill>
                  <a:schemeClr val="accent6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200"/>
              <a:buNone/>
              <a:defRPr sz="6200">
                <a:solidFill>
                  <a:schemeClr val="accent6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200"/>
              <a:buNone/>
              <a:defRPr sz="6200">
                <a:solidFill>
                  <a:schemeClr val="accent6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200"/>
              <a:buNone/>
              <a:defRPr sz="6200">
                <a:solidFill>
                  <a:schemeClr val="accent6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200"/>
              <a:buNone/>
              <a:defRPr sz="6200">
                <a:solidFill>
                  <a:schemeClr val="accent6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200"/>
              <a:buNone/>
              <a:defRPr sz="6200">
                <a:solidFill>
                  <a:schemeClr val="accent6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200"/>
              <a:buNone/>
              <a:defRPr sz="6200">
                <a:solidFill>
                  <a:schemeClr val="accent6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90" name="Google Shape;190;p25"/>
          <p:cNvSpPr txBox="1"/>
          <p:nvPr>
            <p:ph idx="5" type="title"/>
          </p:nvPr>
        </p:nvSpPr>
        <p:spPr>
          <a:xfrm>
            <a:off x="3429300" y="1515100"/>
            <a:ext cx="22854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91" name="Google Shape;191;p25"/>
          <p:cNvSpPr txBox="1"/>
          <p:nvPr>
            <p:ph idx="6" type="subTitle"/>
          </p:nvPr>
        </p:nvSpPr>
        <p:spPr>
          <a:xfrm>
            <a:off x="6138600" y="3599700"/>
            <a:ext cx="2285400" cy="81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92" name="Google Shape;192;p25"/>
          <p:cNvSpPr txBox="1"/>
          <p:nvPr>
            <p:ph hasCustomPrompt="1" idx="7" type="title"/>
          </p:nvPr>
        </p:nvSpPr>
        <p:spPr>
          <a:xfrm>
            <a:off x="6138600" y="2252000"/>
            <a:ext cx="2285400" cy="1138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200"/>
              <a:buNone/>
              <a:defRPr sz="62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200"/>
              <a:buNone/>
              <a:defRPr sz="6200">
                <a:solidFill>
                  <a:schemeClr val="accent6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200"/>
              <a:buNone/>
              <a:defRPr sz="6200">
                <a:solidFill>
                  <a:schemeClr val="accent6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200"/>
              <a:buNone/>
              <a:defRPr sz="6200">
                <a:solidFill>
                  <a:schemeClr val="accent6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200"/>
              <a:buNone/>
              <a:defRPr sz="6200">
                <a:solidFill>
                  <a:schemeClr val="accent6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200"/>
              <a:buNone/>
              <a:defRPr sz="6200">
                <a:solidFill>
                  <a:schemeClr val="accent6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200"/>
              <a:buNone/>
              <a:defRPr sz="6200">
                <a:solidFill>
                  <a:schemeClr val="accent6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200"/>
              <a:buNone/>
              <a:defRPr sz="6200">
                <a:solidFill>
                  <a:schemeClr val="accent6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200"/>
              <a:buNone/>
              <a:defRPr sz="6200">
                <a:solidFill>
                  <a:schemeClr val="accent6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93" name="Google Shape;193;p25"/>
          <p:cNvSpPr txBox="1"/>
          <p:nvPr>
            <p:ph idx="8" type="title"/>
          </p:nvPr>
        </p:nvSpPr>
        <p:spPr>
          <a:xfrm>
            <a:off x="6138600" y="1515100"/>
            <a:ext cx="22854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94" name="Google Shape;194;p25"/>
          <p:cNvSpPr txBox="1"/>
          <p:nvPr>
            <p:ph idx="9" type="title"/>
          </p:nvPr>
        </p:nvSpPr>
        <p:spPr>
          <a:xfrm>
            <a:off x="720000" y="540000"/>
            <a:ext cx="7704000" cy="63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  <p:sp>
        <p:nvSpPr>
          <p:cNvPr id="195" name="Google Shape;195;p2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BLANK_1_1_1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61616">
              <a:alpha val="486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26"/>
          <p:cNvSpPr txBox="1"/>
          <p:nvPr/>
        </p:nvSpPr>
        <p:spPr>
          <a:xfrm>
            <a:off x="2849100" y="3353350"/>
            <a:ext cx="3445800" cy="7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CREDITS:</a:t>
            </a:r>
            <a:r>
              <a:rPr lang="en" sz="11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 This presentation template was created by </a:t>
            </a:r>
            <a:r>
              <a:rPr b="1" lang="en" sz="1100">
                <a:solidFill>
                  <a:schemeClr val="dk2"/>
                </a:solidFill>
                <a:uFill>
                  <a:noFill/>
                </a:uFill>
                <a:latin typeface="Inter"/>
                <a:ea typeface="Inter"/>
                <a:cs typeface="Inter"/>
                <a:sym typeface="Inter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1" lang="en" sz="11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,</a:t>
            </a:r>
            <a:r>
              <a:rPr lang="en" sz="11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 including icons by </a:t>
            </a:r>
            <a:r>
              <a:rPr b="1" lang="en" sz="1100">
                <a:solidFill>
                  <a:schemeClr val="dk2"/>
                </a:solidFill>
                <a:uFill>
                  <a:noFill/>
                </a:uFill>
                <a:latin typeface="Inter"/>
                <a:ea typeface="Inter"/>
                <a:cs typeface="Inter"/>
                <a:sym typeface="Inter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1" lang="en" sz="11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,</a:t>
            </a:r>
            <a:r>
              <a:rPr lang="en" sz="11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 and infographics &amp; images by </a:t>
            </a:r>
            <a:r>
              <a:rPr b="1" lang="en" sz="1100">
                <a:solidFill>
                  <a:schemeClr val="dk2"/>
                </a:solidFill>
                <a:uFill>
                  <a:noFill/>
                </a:uFill>
                <a:latin typeface="Inter"/>
                <a:ea typeface="Inter"/>
                <a:cs typeface="Inter"/>
                <a:sym typeface="Inter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1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99" name="Google Shape;199;p26"/>
          <p:cNvSpPr txBox="1"/>
          <p:nvPr>
            <p:ph idx="1" type="subTitle"/>
          </p:nvPr>
        </p:nvSpPr>
        <p:spPr>
          <a:xfrm>
            <a:off x="2679300" y="2086030"/>
            <a:ext cx="3785400" cy="12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0" name="Google Shape;200;p26"/>
          <p:cNvSpPr txBox="1"/>
          <p:nvPr>
            <p:ph idx="2" type="subTitle"/>
          </p:nvPr>
        </p:nvSpPr>
        <p:spPr>
          <a:xfrm rot="-1090">
            <a:off x="2679300" y="4184190"/>
            <a:ext cx="3785400" cy="4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1" name="Google Shape;201;p26"/>
          <p:cNvSpPr txBox="1"/>
          <p:nvPr>
            <p:ph type="ctrTitle"/>
          </p:nvPr>
        </p:nvSpPr>
        <p:spPr>
          <a:xfrm>
            <a:off x="1374550" y="540000"/>
            <a:ext cx="6395100" cy="15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9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02" name="Google Shape;202;p2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_1_1_1_1_1_1"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LANK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61616">
              <a:alpha val="765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2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BLANK_1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61616">
              <a:alpha val="765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2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3">
  <p:cSld name="BLANK_1_1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61616">
              <a:alpha val="765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3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61616">
              <a:alpha val="592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 txBox="1"/>
          <p:nvPr>
            <p:ph type="title"/>
          </p:nvPr>
        </p:nvSpPr>
        <p:spPr>
          <a:xfrm>
            <a:off x="720000" y="540000"/>
            <a:ext cx="7703700" cy="6345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720000" y="1237079"/>
            <a:ext cx="7703700" cy="33663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Char char="■"/>
              <a:defRPr sz="1050"/>
            </a:lvl1pPr>
            <a:lvl2pPr indent="-295275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50"/>
              <a:buAutoNum type="alphaLcPeriod"/>
              <a:defRPr sz="1050"/>
            </a:lvl2pPr>
            <a:lvl3pPr indent="-295275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50"/>
              <a:buAutoNum type="romanLcPeriod"/>
              <a:defRPr sz="1050"/>
            </a:lvl3pPr>
            <a:lvl4pPr indent="-295275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50"/>
              <a:buAutoNum type="arabicPeriod"/>
              <a:defRPr sz="1050"/>
            </a:lvl4pPr>
            <a:lvl5pPr indent="-295275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50"/>
              <a:buAutoNum type="alphaLcPeriod"/>
              <a:defRPr sz="1050"/>
            </a:lvl5pPr>
            <a:lvl6pPr indent="-295275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50"/>
              <a:buAutoNum type="romanLcPeriod"/>
              <a:defRPr sz="1050"/>
            </a:lvl6pPr>
            <a:lvl7pPr indent="-295275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50"/>
              <a:buAutoNum type="arabicPeriod"/>
              <a:defRPr sz="1050"/>
            </a:lvl7pPr>
            <a:lvl8pPr indent="-295275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50"/>
              <a:buAutoNum type="alphaLcPeriod"/>
              <a:defRPr sz="1050"/>
            </a:lvl8pPr>
            <a:lvl9pPr indent="-295275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050"/>
              <a:buAutoNum type="romanLcPeriod"/>
              <a:defRPr sz="1050"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4">
  <p:cSld name="BLANK_1_1_1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61616">
              <a:alpha val="765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3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61616">
              <a:alpha val="765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" name="Google Shape;25;p5"/>
          <p:cNvSpPr txBox="1"/>
          <p:nvPr>
            <p:ph idx="1" type="subTitle"/>
          </p:nvPr>
        </p:nvSpPr>
        <p:spPr>
          <a:xfrm>
            <a:off x="1519838" y="1166488"/>
            <a:ext cx="2907600" cy="6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Jua"/>
              <a:buNone/>
              <a:defRPr b="1" sz="3100">
                <a:latin typeface="Cinzel"/>
                <a:ea typeface="Cinzel"/>
                <a:cs typeface="Cinzel"/>
                <a:sym typeface="Cinzel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Jua"/>
              <a:buNone/>
              <a:defRPr b="1" sz="2000">
                <a:latin typeface="Jua"/>
                <a:ea typeface="Jua"/>
                <a:cs typeface="Jua"/>
                <a:sym typeface="Jua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Jua"/>
              <a:buNone/>
              <a:defRPr b="1" sz="2000">
                <a:latin typeface="Jua"/>
                <a:ea typeface="Jua"/>
                <a:cs typeface="Jua"/>
                <a:sym typeface="Jua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Jua"/>
              <a:buNone/>
              <a:defRPr b="1" sz="2000">
                <a:latin typeface="Jua"/>
                <a:ea typeface="Jua"/>
                <a:cs typeface="Jua"/>
                <a:sym typeface="Jua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Jua"/>
              <a:buNone/>
              <a:defRPr b="1" sz="2000">
                <a:latin typeface="Jua"/>
                <a:ea typeface="Jua"/>
                <a:cs typeface="Jua"/>
                <a:sym typeface="Jua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Jua"/>
              <a:buNone/>
              <a:defRPr b="1" sz="2000">
                <a:latin typeface="Jua"/>
                <a:ea typeface="Jua"/>
                <a:cs typeface="Jua"/>
                <a:sym typeface="Jua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Jua"/>
              <a:buNone/>
              <a:defRPr b="1" sz="2000">
                <a:latin typeface="Jua"/>
                <a:ea typeface="Jua"/>
                <a:cs typeface="Jua"/>
                <a:sym typeface="Jua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Jua"/>
              <a:buNone/>
              <a:defRPr b="1" sz="2000">
                <a:latin typeface="Jua"/>
                <a:ea typeface="Jua"/>
                <a:cs typeface="Jua"/>
                <a:sym typeface="Jua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000"/>
              <a:buFont typeface="Jua"/>
              <a:buNone/>
              <a:defRPr b="1" sz="2000">
                <a:latin typeface="Jua"/>
                <a:ea typeface="Jua"/>
                <a:cs typeface="Jua"/>
                <a:sym typeface="Jua"/>
              </a:defRPr>
            </a:lvl9pPr>
          </a:lstStyle>
          <a:p/>
        </p:txBody>
      </p:sp>
      <p:sp>
        <p:nvSpPr>
          <p:cNvPr id="26" name="Google Shape;26;p5"/>
          <p:cNvSpPr txBox="1"/>
          <p:nvPr>
            <p:ph idx="2" type="subTitle"/>
          </p:nvPr>
        </p:nvSpPr>
        <p:spPr>
          <a:xfrm>
            <a:off x="4716563" y="1166488"/>
            <a:ext cx="2907600" cy="6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Jua"/>
              <a:buNone/>
              <a:defRPr b="1" sz="3100">
                <a:latin typeface="Cinzel"/>
                <a:ea typeface="Cinzel"/>
                <a:cs typeface="Cinzel"/>
                <a:sym typeface="Cinzel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Jua"/>
              <a:buNone/>
              <a:defRPr b="1" sz="2000">
                <a:latin typeface="Jua"/>
                <a:ea typeface="Jua"/>
                <a:cs typeface="Jua"/>
                <a:sym typeface="Jua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Jua"/>
              <a:buNone/>
              <a:defRPr b="1" sz="2000">
                <a:latin typeface="Jua"/>
                <a:ea typeface="Jua"/>
                <a:cs typeface="Jua"/>
                <a:sym typeface="Jua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Jua"/>
              <a:buNone/>
              <a:defRPr b="1" sz="2000">
                <a:latin typeface="Jua"/>
                <a:ea typeface="Jua"/>
                <a:cs typeface="Jua"/>
                <a:sym typeface="Jua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Jua"/>
              <a:buNone/>
              <a:defRPr b="1" sz="2000">
                <a:latin typeface="Jua"/>
                <a:ea typeface="Jua"/>
                <a:cs typeface="Jua"/>
                <a:sym typeface="Jua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Jua"/>
              <a:buNone/>
              <a:defRPr b="1" sz="2000">
                <a:latin typeface="Jua"/>
                <a:ea typeface="Jua"/>
                <a:cs typeface="Jua"/>
                <a:sym typeface="Jua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Jua"/>
              <a:buNone/>
              <a:defRPr b="1" sz="2000">
                <a:latin typeface="Jua"/>
                <a:ea typeface="Jua"/>
                <a:cs typeface="Jua"/>
                <a:sym typeface="Jua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Jua"/>
              <a:buNone/>
              <a:defRPr b="1" sz="2000">
                <a:latin typeface="Jua"/>
                <a:ea typeface="Jua"/>
                <a:cs typeface="Jua"/>
                <a:sym typeface="Jua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000"/>
              <a:buFont typeface="Jua"/>
              <a:buNone/>
              <a:defRPr b="1" sz="2000">
                <a:latin typeface="Jua"/>
                <a:ea typeface="Jua"/>
                <a:cs typeface="Jua"/>
                <a:sym typeface="Jua"/>
              </a:defRPr>
            </a:lvl9pPr>
          </a:lstStyle>
          <a:p/>
        </p:txBody>
      </p:sp>
      <p:sp>
        <p:nvSpPr>
          <p:cNvPr id="27" name="Google Shape;27;p5"/>
          <p:cNvSpPr txBox="1"/>
          <p:nvPr>
            <p:ph idx="3" type="subTitle"/>
          </p:nvPr>
        </p:nvSpPr>
        <p:spPr>
          <a:xfrm>
            <a:off x="1519838" y="2949813"/>
            <a:ext cx="2907600" cy="102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4" type="subTitle"/>
          </p:nvPr>
        </p:nvSpPr>
        <p:spPr>
          <a:xfrm>
            <a:off x="4716563" y="2949813"/>
            <a:ext cx="2907600" cy="102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61616">
              <a:alpha val="592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6"/>
          <p:cNvSpPr txBox="1"/>
          <p:nvPr>
            <p:ph type="title"/>
          </p:nvPr>
        </p:nvSpPr>
        <p:spPr>
          <a:xfrm>
            <a:off x="720000" y="540000"/>
            <a:ext cx="7704000" cy="6345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  <p:sp>
        <p:nvSpPr>
          <p:cNvPr id="33" name="Google Shape;33;p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61616">
              <a:alpha val="592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Google Shape;36;p7"/>
          <p:cNvSpPr txBox="1"/>
          <p:nvPr>
            <p:ph type="title"/>
          </p:nvPr>
        </p:nvSpPr>
        <p:spPr>
          <a:xfrm>
            <a:off x="720000" y="540000"/>
            <a:ext cx="7704000" cy="63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  <p:sp>
        <p:nvSpPr>
          <p:cNvPr id="37" name="Google Shape;37;p7"/>
          <p:cNvSpPr txBox="1"/>
          <p:nvPr>
            <p:ph idx="1" type="subTitle"/>
          </p:nvPr>
        </p:nvSpPr>
        <p:spPr>
          <a:xfrm rot="-220">
            <a:off x="2230650" y="1882189"/>
            <a:ext cx="4682700" cy="21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8" name="Google Shape;38;p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61616">
              <a:alpha val="486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8"/>
          <p:cNvSpPr txBox="1"/>
          <p:nvPr>
            <p:ph type="title"/>
          </p:nvPr>
        </p:nvSpPr>
        <p:spPr>
          <a:xfrm>
            <a:off x="1139000" y="955050"/>
            <a:ext cx="6866100" cy="323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2" name="Google Shape;42;p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61616">
              <a:alpha val="486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" name="Google Shape;45;p9"/>
          <p:cNvSpPr txBox="1"/>
          <p:nvPr>
            <p:ph type="title"/>
          </p:nvPr>
        </p:nvSpPr>
        <p:spPr>
          <a:xfrm>
            <a:off x="1256400" y="1492013"/>
            <a:ext cx="6631200" cy="116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6" name="Google Shape;46;p9"/>
          <p:cNvSpPr txBox="1"/>
          <p:nvPr>
            <p:ph idx="1" type="subTitle"/>
          </p:nvPr>
        </p:nvSpPr>
        <p:spPr>
          <a:xfrm>
            <a:off x="2004050" y="2482388"/>
            <a:ext cx="5135700" cy="116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dk1"/>
        </a:solidFill>
      </p:bgPr>
    </p:bg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61616">
              <a:alpha val="486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10"/>
          <p:cNvSpPr txBox="1"/>
          <p:nvPr>
            <p:ph type="title"/>
          </p:nvPr>
        </p:nvSpPr>
        <p:spPr>
          <a:xfrm>
            <a:off x="1476700" y="3222000"/>
            <a:ext cx="6190500" cy="13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100"/>
              <a:buNone/>
              <a:defRPr sz="3700"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  <p:sp>
        <p:nvSpPr>
          <p:cNvPr id="51" name="Google Shape;51;p1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theme" Target="../theme/theme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20000" y="540000"/>
            <a:ext cx="77040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100"/>
              <a:buFont typeface="Cinzel"/>
              <a:buNone/>
              <a:defRPr b="1" sz="3100">
                <a:solidFill>
                  <a:schemeClr val="dk2"/>
                </a:solidFill>
                <a:latin typeface="Cinzel"/>
                <a:ea typeface="Cinzel"/>
                <a:cs typeface="Cinzel"/>
                <a:sym typeface="Cinzel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100"/>
              <a:buFont typeface="Cinzel"/>
              <a:buNone/>
              <a:defRPr b="1" sz="3100">
                <a:solidFill>
                  <a:schemeClr val="dk2"/>
                </a:solidFill>
                <a:latin typeface="Cinzel"/>
                <a:ea typeface="Cinzel"/>
                <a:cs typeface="Cinzel"/>
                <a:sym typeface="Cinzel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100"/>
              <a:buFont typeface="Cinzel"/>
              <a:buNone/>
              <a:defRPr b="1" sz="3100">
                <a:solidFill>
                  <a:schemeClr val="dk2"/>
                </a:solidFill>
                <a:latin typeface="Cinzel"/>
                <a:ea typeface="Cinzel"/>
                <a:cs typeface="Cinzel"/>
                <a:sym typeface="Cinzel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100"/>
              <a:buFont typeface="Cinzel"/>
              <a:buNone/>
              <a:defRPr b="1" sz="3100">
                <a:solidFill>
                  <a:schemeClr val="dk2"/>
                </a:solidFill>
                <a:latin typeface="Cinzel"/>
                <a:ea typeface="Cinzel"/>
                <a:cs typeface="Cinzel"/>
                <a:sym typeface="Cinzel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100"/>
              <a:buFont typeface="Cinzel"/>
              <a:buNone/>
              <a:defRPr b="1" sz="3100">
                <a:solidFill>
                  <a:schemeClr val="dk2"/>
                </a:solidFill>
                <a:latin typeface="Cinzel"/>
                <a:ea typeface="Cinzel"/>
                <a:cs typeface="Cinzel"/>
                <a:sym typeface="Cinzel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100"/>
              <a:buFont typeface="Cinzel"/>
              <a:buNone/>
              <a:defRPr b="1" sz="3100">
                <a:solidFill>
                  <a:schemeClr val="dk2"/>
                </a:solidFill>
                <a:latin typeface="Cinzel"/>
                <a:ea typeface="Cinzel"/>
                <a:cs typeface="Cinzel"/>
                <a:sym typeface="Cinzel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100"/>
              <a:buFont typeface="Cinzel"/>
              <a:buNone/>
              <a:defRPr b="1" sz="3100">
                <a:solidFill>
                  <a:schemeClr val="dk2"/>
                </a:solidFill>
                <a:latin typeface="Cinzel"/>
                <a:ea typeface="Cinzel"/>
                <a:cs typeface="Cinzel"/>
                <a:sym typeface="Cinzel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100"/>
              <a:buFont typeface="Cinzel"/>
              <a:buNone/>
              <a:defRPr b="1" sz="3100">
                <a:solidFill>
                  <a:schemeClr val="dk2"/>
                </a:solidFill>
                <a:latin typeface="Cinzel"/>
                <a:ea typeface="Cinzel"/>
                <a:cs typeface="Cinzel"/>
                <a:sym typeface="Cinzel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100"/>
              <a:buFont typeface="Cinzel"/>
              <a:buNone/>
              <a:defRPr b="1" sz="3100">
                <a:solidFill>
                  <a:schemeClr val="dk2"/>
                </a:solidFill>
                <a:latin typeface="Cinzel"/>
                <a:ea typeface="Cinzel"/>
                <a:cs typeface="Cinzel"/>
                <a:sym typeface="Cinze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20000" y="1237083"/>
            <a:ext cx="7704000" cy="33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●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175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○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-3175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■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-3175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●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-3175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○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3175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■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-3175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●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-3175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○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-3175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Inter"/>
              <a:buChar char="■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algn="r">
              <a:buNone/>
              <a:defRPr sz="13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algn="r">
              <a:buNone/>
              <a:defRPr sz="13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algn="r">
              <a:buNone/>
              <a:defRPr sz="13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algn="r">
              <a:buNone/>
              <a:defRPr sz="13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algn="r">
              <a:buNone/>
              <a:defRPr sz="13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algn="r">
              <a:buNone/>
              <a:defRPr sz="13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algn="r">
              <a:buNone/>
              <a:defRPr sz="13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algn="r">
              <a:buNone/>
              <a:defRPr sz="13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2"/>
          <p:cNvSpPr txBox="1"/>
          <p:nvPr>
            <p:ph idx="1" type="subTitle"/>
          </p:nvPr>
        </p:nvSpPr>
        <p:spPr>
          <a:xfrm rot="-492">
            <a:off x="2474250" y="3479751"/>
            <a:ext cx="4195500" cy="4263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Juliana Altamira, Carly Bosma, Jeff Cevallos, Kyle Garber, Jeremy Mog, Jesse Slager, Annamaria Summer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32"/>
          <p:cNvSpPr txBox="1"/>
          <p:nvPr>
            <p:ph type="ctrTitle"/>
          </p:nvPr>
        </p:nvSpPr>
        <p:spPr>
          <a:xfrm>
            <a:off x="1438200" y="1237225"/>
            <a:ext cx="6267900" cy="22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100">
                <a:latin typeface="Times New Roman"/>
                <a:ea typeface="Times New Roman"/>
                <a:cs typeface="Times New Roman"/>
                <a:sym typeface="Times New Roman"/>
              </a:rPr>
              <a:t>Spacecraft-Control-Center Training and Testing Environment (STaTE)</a:t>
            </a:r>
            <a:endParaRPr sz="41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1"/>
          <p:cNvSpPr txBox="1"/>
          <p:nvPr>
            <p:ph type="title"/>
          </p:nvPr>
        </p:nvSpPr>
        <p:spPr>
          <a:xfrm>
            <a:off x="299350" y="253200"/>
            <a:ext cx="7704000" cy="63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Product Breakdown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Mission Objective</a:t>
            </a:r>
            <a:endParaRPr sz="2000"/>
          </a:p>
        </p:txBody>
      </p:sp>
      <p:sp>
        <p:nvSpPr>
          <p:cNvPr id="299" name="Google Shape;299;p41"/>
          <p:cNvSpPr txBox="1"/>
          <p:nvPr>
            <p:ph idx="1" type="subTitle"/>
          </p:nvPr>
        </p:nvSpPr>
        <p:spPr>
          <a:xfrm rot="-124">
            <a:off x="439775" y="1280925"/>
            <a:ext cx="8289000" cy="343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“A SimCraft is orbiting Earth in LEO. At a certain timestamp, the SimCraft will be overtop ERAU. Students must stabilize and reposition the SimCraft by time it reaches a target longitude to snap a clean photo of ERAU.”</a:t>
            </a:r>
            <a:endParaRPr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a SimCraft is stable at target longitude and </a:t>
            </a:r>
            <a:r>
              <a:rPr lang="en"/>
              <a:t>photo is captured</a:t>
            </a:r>
            <a:r>
              <a:rPr lang="en"/>
              <a:t>…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Simulation ends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Test Conductor </a:t>
            </a:r>
            <a:r>
              <a:rPr lang="en"/>
              <a:t>receives</a:t>
            </a:r>
            <a:r>
              <a:rPr lang="en"/>
              <a:t> report of inputted commands by assigned Flight Operators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SimCraft is unstable </a:t>
            </a:r>
            <a:r>
              <a:rPr lang="en"/>
              <a:t>at target longitude and photo is unable to be captured…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Simulation continues, students must wait until SimCraft reaches target longitude to capture image and complete mission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What does this mean?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Mission completion can range from minutes to days!</a:t>
            </a:r>
            <a:endParaRPr i="1"/>
          </a:p>
        </p:txBody>
      </p:sp>
      <p:sp>
        <p:nvSpPr>
          <p:cNvPr id="300" name="Google Shape;300;p4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2"/>
          <p:cNvSpPr txBox="1"/>
          <p:nvPr>
            <p:ph type="title"/>
          </p:nvPr>
        </p:nvSpPr>
        <p:spPr>
          <a:xfrm>
            <a:off x="299350" y="253200"/>
            <a:ext cx="7704000" cy="63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Product Breakdown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Operator Interfaces</a:t>
            </a:r>
            <a:endParaRPr sz="2000"/>
          </a:p>
        </p:txBody>
      </p:sp>
      <p:sp>
        <p:nvSpPr>
          <p:cNvPr id="306" name="Google Shape;306;p42"/>
          <p:cNvSpPr txBox="1"/>
          <p:nvPr>
            <p:ph idx="1" type="subTitle"/>
          </p:nvPr>
        </p:nvSpPr>
        <p:spPr>
          <a:xfrm>
            <a:off x="439775" y="1281063"/>
            <a:ext cx="3813300" cy="348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Test Conductor</a:t>
            </a:r>
            <a:endParaRPr u="sng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Defines SimCraft final target state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Creates new types of simulation combinations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Assigns roles/subsystems to the Flight Operators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Changes class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Creates a new class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Creates a new simulation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Creates a new mission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Enters login credentials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Views active simulations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/>
          </a:p>
        </p:txBody>
      </p:sp>
      <p:sp>
        <p:nvSpPr>
          <p:cNvPr id="307" name="Google Shape;307;p4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08" name="Google Shape;308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53075" y="1281069"/>
            <a:ext cx="4832375" cy="2709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3"/>
          <p:cNvSpPr txBox="1"/>
          <p:nvPr>
            <p:ph type="title"/>
          </p:nvPr>
        </p:nvSpPr>
        <p:spPr>
          <a:xfrm>
            <a:off x="299350" y="253200"/>
            <a:ext cx="7704000" cy="63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Product Breakdown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Operator Interfaces</a:t>
            </a:r>
            <a:endParaRPr sz="2000"/>
          </a:p>
        </p:txBody>
      </p:sp>
      <p:sp>
        <p:nvSpPr>
          <p:cNvPr id="314" name="Google Shape;314;p43"/>
          <p:cNvSpPr txBox="1"/>
          <p:nvPr>
            <p:ph idx="1" type="subTitle"/>
          </p:nvPr>
        </p:nvSpPr>
        <p:spPr>
          <a:xfrm>
            <a:off x="439775" y="1281063"/>
            <a:ext cx="3813300" cy="348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Flight Operator (ACS)</a:t>
            </a:r>
            <a:endParaRPr u="sng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Tracks SimCraft orientation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Ensures that Roll/Pitch/Yaw values for SimCraft are valid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Ability to initiate CMGs to adjust Roll/Pitch/Yaw values for SimCraft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Ensures that all subsystem statuses are valid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Ensures proper telemetry transfer to COMMs subsystem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Must ensure that subsystem is stable to be able to complete mission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/>
          </a:p>
        </p:txBody>
      </p:sp>
      <p:sp>
        <p:nvSpPr>
          <p:cNvPr id="315" name="Google Shape;315;p4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16" name="Google Shape;316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53075" y="1243376"/>
            <a:ext cx="4703223" cy="2656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44"/>
          <p:cNvSpPr txBox="1"/>
          <p:nvPr>
            <p:ph type="title"/>
          </p:nvPr>
        </p:nvSpPr>
        <p:spPr>
          <a:xfrm>
            <a:off x="299350" y="253200"/>
            <a:ext cx="7704000" cy="63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Product Breakdown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Operator Interfaces</a:t>
            </a:r>
            <a:endParaRPr sz="2000"/>
          </a:p>
        </p:txBody>
      </p:sp>
      <p:sp>
        <p:nvSpPr>
          <p:cNvPr id="322" name="Google Shape;322;p44"/>
          <p:cNvSpPr txBox="1"/>
          <p:nvPr>
            <p:ph idx="1" type="subTitle"/>
          </p:nvPr>
        </p:nvSpPr>
        <p:spPr>
          <a:xfrm>
            <a:off x="439775" y="1281063"/>
            <a:ext cx="3813300" cy="348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Flight Operator (EPS)</a:t>
            </a:r>
            <a:endParaRPr u="sng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Tracks power distribution between subsystems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Stabilizes power distribution between subsystems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Tracks &amp; stabilizes total power and power generated from SimCraft solar panels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Tracks &amp; stabilizes SimCraft battery usage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Ensures proper telemetry transfer to COMMs subsystem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Must ensure that subsystem is stable to be able to complete mission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/>
          </a:p>
        </p:txBody>
      </p:sp>
      <p:sp>
        <p:nvSpPr>
          <p:cNvPr id="323" name="Google Shape;323;p4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24" name="Google Shape;32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53076" y="1246525"/>
            <a:ext cx="4703227" cy="26504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45"/>
          <p:cNvSpPr txBox="1"/>
          <p:nvPr>
            <p:ph type="title"/>
          </p:nvPr>
        </p:nvSpPr>
        <p:spPr>
          <a:xfrm>
            <a:off x="299350" y="253200"/>
            <a:ext cx="7704000" cy="63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Product Breakdown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Operator Interfaces</a:t>
            </a:r>
            <a:endParaRPr sz="2000"/>
          </a:p>
        </p:txBody>
      </p:sp>
      <p:sp>
        <p:nvSpPr>
          <p:cNvPr id="330" name="Google Shape;330;p45"/>
          <p:cNvSpPr txBox="1"/>
          <p:nvPr>
            <p:ph idx="1" type="subTitle"/>
          </p:nvPr>
        </p:nvSpPr>
        <p:spPr>
          <a:xfrm>
            <a:off x="439775" y="1281063"/>
            <a:ext cx="3813300" cy="348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Flight Operator (TCS)</a:t>
            </a:r>
            <a:endParaRPr u="sng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Can initiate cooling or heating commands to components of every subsystem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Ensures that all components across the SimCraft remain in thermal range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Ensures proper telemetry transfer to COMMs subsystem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Must ensure that subsystem is stable to be able to complete mission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/>
          </a:p>
        </p:txBody>
      </p:sp>
      <p:sp>
        <p:nvSpPr>
          <p:cNvPr id="331" name="Google Shape;331;p4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32" name="Google Shape;332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53076" y="1239962"/>
            <a:ext cx="4703224" cy="26635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46"/>
          <p:cNvSpPr txBox="1"/>
          <p:nvPr>
            <p:ph type="title"/>
          </p:nvPr>
        </p:nvSpPr>
        <p:spPr>
          <a:xfrm>
            <a:off x="299350" y="253200"/>
            <a:ext cx="7704000" cy="63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Product Breakdown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Operator Interfaces</a:t>
            </a:r>
            <a:endParaRPr sz="2000"/>
          </a:p>
        </p:txBody>
      </p:sp>
      <p:sp>
        <p:nvSpPr>
          <p:cNvPr id="338" name="Google Shape;338;p46"/>
          <p:cNvSpPr txBox="1"/>
          <p:nvPr>
            <p:ph idx="1" type="subTitle"/>
          </p:nvPr>
        </p:nvSpPr>
        <p:spPr>
          <a:xfrm>
            <a:off x="439775" y="1281063"/>
            <a:ext cx="3813300" cy="348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Flight Operator (COMMs)</a:t>
            </a:r>
            <a:endParaRPr u="sng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Tracks if telemetry from other subsystems has been received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Ensures signal statuses are reached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Ensures valid antenna signal by having the ability to adjust the antenna gain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Able to track mission objective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Must ensure that subsystem is stable to be able to complete mission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/>
          </a:p>
        </p:txBody>
      </p:sp>
      <p:sp>
        <p:nvSpPr>
          <p:cNvPr id="339" name="Google Shape;339;p4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40" name="Google Shape;34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53076" y="1241725"/>
            <a:ext cx="4703227" cy="2660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47"/>
          <p:cNvSpPr txBox="1"/>
          <p:nvPr>
            <p:ph type="title"/>
          </p:nvPr>
        </p:nvSpPr>
        <p:spPr>
          <a:xfrm>
            <a:off x="299350" y="253200"/>
            <a:ext cx="7704000" cy="63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Product Breakdown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Operator Interfaces</a:t>
            </a:r>
            <a:endParaRPr sz="2000"/>
          </a:p>
        </p:txBody>
      </p:sp>
      <p:sp>
        <p:nvSpPr>
          <p:cNvPr id="346" name="Google Shape;346;p47"/>
          <p:cNvSpPr txBox="1"/>
          <p:nvPr>
            <p:ph idx="1" type="subTitle"/>
          </p:nvPr>
        </p:nvSpPr>
        <p:spPr>
          <a:xfrm>
            <a:off x="439775" y="1281063"/>
            <a:ext cx="3813300" cy="348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Flight Operator (Payload)</a:t>
            </a:r>
            <a:endParaRPr u="sng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Tracks &amp; stabilizes gimbal system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Tracks &amp; stabilizes imager system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Ensures subsystem statuses remain valid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Ensures proper telemetry transfer to COMMs subsystem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Must ensure that subsystem is stable to be able to complete mission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/>
          </a:p>
        </p:txBody>
      </p:sp>
      <p:sp>
        <p:nvSpPr>
          <p:cNvPr id="347" name="Google Shape;347;p4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48" name="Google Shape;348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53075" y="1239950"/>
            <a:ext cx="4703227" cy="26671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4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4" name="Google Shape;354;p48"/>
          <p:cNvSpPr txBox="1"/>
          <p:nvPr/>
        </p:nvSpPr>
        <p:spPr>
          <a:xfrm>
            <a:off x="1256650" y="518725"/>
            <a:ext cx="59838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ter"/>
                <a:ea typeface="Inter"/>
                <a:cs typeface="Inter"/>
                <a:sym typeface="Inter"/>
              </a:rPr>
              <a:t>VIDEO DEMOS ARE COMING VERY SOON, WILL BE HERE ON 4/21/2023, CURRENTLY IN THE PROCESS OF EDITING/SPLITTING UP THE VIDEO</a:t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5" name="Google Shape;355;p48"/>
          <p:cNvSpPr/>
          <p:nvPr/>
        </p:nvSpPr>
        <p:spPr>
          <a:xfrm>
            <a:off x="390850" y="840200"/>
            <a:ext cx="7715400" cy="4822200"/>
          </a:xfrm>
          <a:prstGeom prst="mathMultiply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48"/>
          <p:cNvSpPr txBox="1"/>
          <p:nvPr/>
        </p:nvSpPr>
        <p:spPr>
          <a:xfrm>
            <a:off x="2922425" y="2328975"/>
            <a:ext cx="46101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0000"/>
                </a:solidFill>
                <a:latin typeface="Inter"/>
                <a:ea typeface="Inter"/>
                <a:cs typeface="Inter"/>
                <a:sym typeface="Inter"/>
              </a:rPr>
              <a:t>DELETE ME</a:t>
            </a:r>
            <a:endParaRPr sz="3000">
              <a:solidFill>
                <a:srgbClr val="FF0000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0000"/>
                </a:solidFill>
                <a:latin typeface="Inter"/>
                <a:ea typeface="Inter"/>
                <a:cs typeface="Inter"/>
                <a:sym typeface="Inter"/>
              </a:rPr>
              <a:t>WHEN VIDEO</a:t>
            </a:r>
            <a:endParaRPr sz="3000">
              <a:solidFill>
                <a:srgbClr val="FF0000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0000"/>
                </a:solidFill>
                <a:latin typeface="Inter"/>
                <a:ea typeface="Inter"/>
                <a:cs typeface="Inter"/>
                <a:sym typeface="Inter"/>
              </a:rPr>
              <a:t>DEMOS ARE IN</a:t>
            </a:r>
            <a:endParaRPr sz="3000">
              <a:solidFill>
                <a:srgbClr val="FF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49"/>
          <p:cNvSpPr txBox="1"/>
          <p:nvPr>
            <p:ph type="title"/>
          </p:nvPr>
        </p:nvSpPr>
        <p:spPr>
          <a:xfrm>
            <a:off x="299350" y="253200"/>
            <a:ext cx="7704000" cy="63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Product Breakdown - Demo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362" name="Google Shape;362;p49"/>
          <p:cNvSpPr txBox="1"/>
          <p:nvPr>
            <p:ph idx="1" type="subTitle"/>
          </p:nvPr>
        </p:nvSpPr>
        <p:spPr>
          <a:xfrm rot="-124">
            <a:off x="439775" y="1280925"/>
            <a:ext cx="8289000" cy="343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Creating a Class recording (video demo)</a:t>
            </a:r>
            <a:endParaRPr i="1"/>
          </a:p>
        </p:txBody>
      </p:sp>
      <p:sp>
        <p:nvSpPr>
          <p:cNvPr id="363" name="Google Shape;363;p4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50"/>
          <p:cNvSpPr txBox="1"/>
          <p:nvPr>
            <p:ph type="title"/>
          </p:nvPr>
        </p:nvSpPr>
        <p:spPr>
          <a:xfrm>
            <a:off x="299350" y="253200"/>
            <a:ext cx="7704000" cy="63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Product Breakdown - Demo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369" name="Google Shape;369;p50"/>
          <p:cNvSpPr txBox="1"/>
          <p:nvPr>
            <p:ph idx="1" type="subTitle"/>
          </p:nvPr>
        </p:nvSpPr>
        <p:spPr>
          <a:xfrm rot="-124">
            <a:off x="439775" y="1280925"/>
            <a:ext cx="8289000" cy="343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Creating a mission </a:t>
            </a:r>
            <a:r>
              <a:rPr i="1" lang="en"/>
              <a:t>(video demo)</a:t>
            </a:r>
            <a:endParaRPr i="1"/>
          </a:p>
        </p:txBody>
      </p:sp>
      <p:sp>
        <p:nvSpPr>
          <p:cNvPr id="370" name="Google Shape;370;p5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3"/>
          <p:cNvSpPr txBox="1"/>
          <p:nvPr>
            <p:ph type="title"/>
          </p:nvPr>
        </p:nvSpPr>
        <p:spPr>
          <a:xfrm rot="1961">
            <a:off x="2909743" y="1653976"/>
            <a:ext cx="1052100" cy="96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28" name="Google Shape;228;p33"/>
          <p:cNvSpPr txBox="1"/>
          <p:nvPr>
            <p:ph idx="2" type="title"/>
          </p:nvPr>
        </p:nvSpPr>
        <p:spPr>
          <a:xfrm>
            <a:off x="720000" y="1508100"/>
            <a:ext cx="2193300" cy="79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Product Vision</a:t>
            </a:r>
            <a:endParaRPr/>
          </a:p>
        </p:txBody>
      </p:sp>
      <p:sp>
        <p:nvSpPr>
          <p:cNvPr id="229" name="Google Shape;229;p33"/>
          <p:cNvSpPr txBox="1"/>
          <p:nvPr>
            <p:ph idx="1" type="subTitle"/>
          </p:nvPr>
        </p:nvSpPr>
        <p:spPr>
          <a:xfrm>
            <a:off x="720000" y="2164173"/>
            <a:ext cx="2193300" cy="79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 &amp;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Target Student Outcomes</a:t>
            </a:r>
            <a:endParaRPr/>
          </a:p>
        </p:txBody>
      </p:sp>
      <p:sp>
        <p:nvSpPr>
          <p:cNvPr id="230" name="Google Shape;230;p33"/>
          <p:cNvSpPr txBox="1"/>
          <p:nvPr>
            <p:ph idx="15" type="title"/>
          </p:nvPr>
        </p:nvSpPr>
        <p:spPr>
          <a:xfrm>
            <a:off x="720000" y="540000"/>
            <a:ext cx="7704000" cy="63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231" name="Google Shape;231;p33"/>
          <p:cNvSpPr txBox="1"/>
          <p:nvPr>
            <p:ph idx="3" type="title"/>
          </p:nvPr>
        </p:nvSpPr>
        <p:spPr>
          <a:xfrm rot="1961">
            <a:off x="2909850" y="3326273"/>
            <a:ext cx="1052100" cy="96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32" name="Google Shape;232;p33"/>
          <p:cNvSpPr txBox="1"/>
          <p:nvPr>
            <p:ph idx="4" type="title"/>
          </p:nvPr>
        </p:nvSpPr>
        <p:spPr>
          <a:xfrm>
            <a:off x="720000" y="3180300"/>
            <a:ext cx="2193300" cy="79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Challenges &amp; constraints</a:t>
            </a:r>
            <a:endParaRPr/>
          </a:p>
        </p:txBody>
      </p:sp>
      <p:sp>
        <p:nvSpPr>
          <p:cNvPr id="233" name="Google Shape;233;p33"/>
          <p:cNvSpPr txBox="1"/>
          <p:nvPr>
            <p:ph idx="5" type="subTitle"/>
          </p:nvPr>
        </p:nvSpPr>
        <p:spPr>
          <a:xfrm>
            <a:off x="720000" y="3836408"/>
            <a:ext cx="2193300" cy="6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Problems &amp; Solutions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33"/>
          <p:cNvSpPr txBox="1"/>
          <p:nvPr>
            <p:ph idx="6" type="title"/>
          </p:nvPr>
        </p:nvSpPr>
        <p:spPr>
          <a:xfrm flipH="1" rot="-1961">
            <a:off x="5182100" y="1654015"/>
            <a:ext cx="1052100" cy="96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35" name="Google Shape;235;p33"/>
          <p:cNvSpPr txBox="1"/>
          <p:nvPr>
            <p:ph idx="7" type="title"/>
          </p:nvPr>
        </p:nvSpPr>
        <p:spPr>
          <a:xfrm flipH="1">
            <a:off x="6230700" y="1508100"/>
            <a:ext cx="2193300" cy="79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Product Breakdown</a:t>
            </a:r>
            <a:endParaRPr/>
          </a:p>
        </p:txBody>
      </p:sp>
      <p:sp>
        <p:nvSpPr>
          <p:cNvPr id="236" name="Google Shape;236;p33"/>
          <p:cNvSpPr txBox="1"/>
          <p:nvPr>
            <p:ph idx="8" type="subTitle"/>
          </p:nvPr>
        </p:nvSpPr>
        <p:spPr>
          <a:xfrm flipH="1">
            <a:off x="6230700" y="2164172"/>
            <a:ext cx="2193300" cy="79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Requirements,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Mission Objective, &amp;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Architecture</a:t>
            </a:r>
            <a:endParaRPr/>
          </a:p>
        </p:txBody>
      </p:sp>
      <p:sp>
        <p:nvSpPr>
          <p:cNvPr id="237" name="Google Shape;237;p33"/>
          <p:cNvSpPr txBox="1"/>
          <p:nvPr>
            <p:ph idx="9" type="title"/>
          </p:nvPr>
        </p:nvSpPr>
        <p:spPr>
          <a:xfrm flipH="1" rot="-1961">
            <a:off x="5182100" y="3326227"/>
            <a:ext cx="1052100" cy="96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238" name="Google Shape;238;p33"/>
          <p:cNvSpPr txBox="1"/>
          <p:nvPr>
            <p:ph idx="13" type="title"/>
          </p:nvPr>
        </p:nvSpPr>
        <p:spPr>
          <a:xfrm flipH="1">
            <a:off x="6230700" y="3180300"/>
            <a:ext cx="2193300" cy="79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  </a:t>
            </a:r>
            <a:endParaRPr/>
          </a:p>
        </p:txBody>
      </p:sp>
      <p:sp>
        <p:nvSpPr>
          <p:cNvPr id="239" name="Google Shape;239;p33"/>
          <p:cNvSpPr txBox="1"/>
          <p:nvPr>
            <p:ph idx="14" type="subTitle"/>
          </p:nvPr>
        </p:nvSpPr>
        <p:spPr>
          <a:xfrm flipH="1">
            <a:off x="6230700" y="3836408"/>
            <a:ext cx="2193300" cy="6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Summary</a:t>
            </a:r>
            <a:endParaRPr/>
          </a:p>
        </p:txBody>
      </p:sp>
      <p:sp>
        <p:nvSpPr>
          <p:cNvPr id="240" name="Google Shape;240;p3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51"/>
          <p:cNvSpPr txBox="1"/>
          <p:nvPr>
            <p:ph type="title"/>
          </p:nvPr>
        </p:nvSpPr>
        <p:spPr>
          <a:xfrm>
            <a:off x="299350" y="253200"/>
            <a:ext cx="7704000" cy="63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Product Breakdown - Demo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51"/>
          <p:cNvSpPr txBox="1"/>
          <p:nvPr>
            <p:ph idx="1" type="subTitle"/>
          </p:nvPr>
        </p:nvSpPr>
        <p:spPr>
          <a:xfrm rot="-124">
            <a:off x="439775" y="1280925"/>
            <a:ext cx="8289000" cy="343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Registering a student </a:t>
            </a:r>
            <a:r>
              <a:rPr i="1" lang="en"/>
              <a:t>(video demo)</a:t>
            </a:r>
            <a:endParaRPr i="1"/>
          </a:p>
        </p:txBody>
      </p:sp>
      <p:sp>
        <p:nvSpPr>
          <p:cNvPr id="377" name="Google Shape;377;p5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52"/>
          <p:cNvSpPr txBox="1"/>
          <p:nvPr>
            <p:ph type="title"/>
          </p:nvPr>
        </p:nvSpPr>
        <p:spPr>
          <a:xfrm>
            <a:off x="299350" y="253200"/>
            <a:ext cx="7704000" cy="63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Product Breakdown - Demo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p52"/>
          <p:cNvSpPr txBox="1"/>
          <p:nvPr>
            <p:ph idx="1" type="subTitle"/>
          </p:nvPr>
        </p:nvSpPr>
        <p:spPr>
          <a:xfrm rot="-124">
            <a:off x="439775" y="1280925"/>
            <a:ext cx="8289000" cy="343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Student joining a class </a:t>
            </a:r>
            <a:r>
              <a:rPr i="1" lang="en"/>
              <a:t>(video demo)</a:t>
            </a:r>
            <a:endParaRPr i="1"/>
          </a:p>
        </p:txBody>
      </p:sp>
      <p:sp>
        <p:nvSpPr>
          <p:cNvPr id="384" name="Google Shape;384;p5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53"/>
          <p:cNvSpPr txBox="1"/>
          <p:nvPr>
            <p:ph type="title"/>
          </p:nvPr>
        </p:nvSpPr>
        <p:spPr>
          <a:xfrm>
            <a:off x="299350" y="253200"/>
            <a:ext cx="7704000" cy="63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Product Breakdown - Demo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p53"/>
          <p:cNvSpPr txBox="1"/>
          <p:nvPr>
            <p:ph idx="1" type="subTitle"/>
          </p:nvPr>
        </p:nvSpPr>
        <p:spPr>
          <a:xfrm rot="-124">
            <a:off x="439775" y="1280925"/>
            <a:ext cx="8289000" cy="343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Creating a simulation </a:t>
            </a:r>
            <a:r>
              <a:rPr i="1" lang="en"/>
              <a:t>(video demo)</a:t>
            </a:r>
            <a:endParaRPr i="1"/>
          </a:p>
        </p:txBody>
      </p:sp>
      <p:sp>
        <p:nvSpPr>
          <p:cNvPr id="391" name="Google Shape;391;p5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54"/>
          <p:cNvSpPr txBox="1"/>
          <p:nvPr>
            <p:ph type="title"/>
          </p:nvPr>
        </p:nvSpPr>
        <p:spPr>
          <a:xfrm>
            <a:off x="299350" y="253200"/>
            <a:ext cx="7704000" cy="63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Product Breakdown - Demo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p54"/>
          <p:cNvSpPr txBox="1"/>
          <p:nvPr>
            <p:ph idx="1" type="subTitle"/>
          </p:nvPr>
        </p:nvSpPr>
        <p:spPr>
          <a:xfrm rot="-124">
            <a:off x="439775" y="1280925"/>
            <a:ext cx="8289000" cy="343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Student interacting with Sim (video demo)</a:t>
            </a:r>
            <a:endParaRPr i="1"/>
          </a:p>
        </p:txBody>
      </p:sp>
      <p:sp>
        <p:nvSpPr>
          <p:cNvPr id="398" name="Google Shape;398;p5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55"/>
          <p:cNvSpPr txBox="1"/>
          <p:nvPr>
            <p:ph type="title"/>
          </p:nvPr>
        </p:nvSpPr>
        <p:spPr>
          <a:xfrm>
            <a:off x="299350" y="253200"/>
            <a:ext cx="7704000" cy="63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Product Breakdown - Demo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p55"/>
          <p:cNvSpPr txBox="1"/>
          <p:nvPr>
            <p:ph idx="1" type="subTitle"/>
          </p:nvPr>
        </p:nvSpPr>
        <p:spPr>
          <a:xfrm rot="-124">
            <a:off x="439775" y="1280925"/>
            <a:ext cx="8289000" cy="343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The whole process from creating a class, all the way to a student messing with the sim </a:t>
            </a:r>
            <a:r>
              <a:rPr i="1" lang="en"/>
              <a:t>(video demo)</a:t>
            </a:r>
            <a:endParaRPr i="1"/>
          </a:p>
        </p:txBody>
      </p:sp>
      <p:sp>
        <p:nvSpPr>
          <p:cNvPr id="405" name="Google Shape;405;p5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56"/>
          <p:cNvSpPr txBox="1"/>
          <p:nvPr>
            <p:ph type="title"/>
          </p:nvPr>
        </p:nvSpPr>
        <p:spPr>
          <a:xfrm>
            <a:off x="720000" y="2612759"/>
            <a:ext cx="4360200" cy="15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Challenges &amp; constraints</a:t>
            </a:r>
            <a:endParaRPr/>
          </a:p>
        </p:txBody>
      </p:sp>
      <p:sp>
        <p:nvSpPr>
          <p:cNvPr id="411" name="Google Shape;411;p56"/>
          <p:cNvSpPr txBox="1"/>
          <p:nvPr>
            <p:ph idx="2" type="title"/>
          </p:nvPr>
        </p:nvSpPr>
        <p:spPr>
          <a:xfrm>
            <a:off x="720000" y="580988"/>
            <a:ext cx="1863600" cy="180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412" name="Google Shape;412;p5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57"/>
          <p:cNvSpPr txBox="1"/>
          <p:nvPr>
            <p:ph type="title"/>
          </p:nvPr>
        </p:nvSpPr>
        <p:spPr>
          <a:xfrm>
            <a:off x="117675" y="234075"/>
            <a:ext cx="7704000" cy="63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Challenges &amp; Constraints</a:t>
            </a:r>
            <a:endParaRPr sz="2800"/>
          </a:p>
        </p:txBody>
      </p:sp>
      <p:sp>
        <p:nvSpPr>
          <p:cNvPr id="418" name="Google Shape;418;p57"/>
          <p:cNvSpPr txBox="1"/>
          <p:nvPr>
            <p:ph idx="4294967295" type="subTitle"/>
          </p:nvPr>
        </p:nvSpPr>
        <p:spPr>
          <a:xfrm rot="-169">
            <a:off x="427500" y="975001"/>
            <a:ext cx="6092400" cy="38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Database Complications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Challenge: Number of read/write operations quickly overloads SQL</a:t>
            </a:r>
            <a:r>
              <a:rPr lang="en"/>
              <a:t>ite</a:t>
            </a:r>
            <a:r>
              <a:rPr lang="en"/>
              <a:t> database.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Solution: SimCraft are managed in threads to combat </a:t>
            </a:r>
            <a:r>
              <a:rPr lang="en"/>
              <a:t>excessive</a:t>
            </a:r>
            <a:r>
              <a:rPr lang="en"/>
              <a:t> database access.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Subsystem Synchronization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Challenge: SimCraft subsystems operate concurrently and must share some data.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Solution: Shared data is maintained by SimCraft and accessed by subsystems as needed.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Version Control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Challenge: Large team working concurrently on project files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Solution: Assignment of team members to specific areas/features to avoid conflicts and double-work</a:t>
            </a:r>
            <a:endParaRPr/>
          </a:p>
          <a:p>
            <a:pPr indent="0" lvl="0" marL="9144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p5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58"/>
          <p:cNvSpPr txBox="1"/>
          <p:nvPr>
            <p:ph type="title"/>
          </p:nvPr>
        </p:nvSpPr>
        <p:spPr>
          <a:xfrm>
            <a:off x="720000" y="2612759"/>
            <a:ext cx="4360200" cy="15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425" name="Google Shape;425;p58"/>
          <p:cNvSpPr txBox="1"/>
          <p:nvPr>
            <p:ph idx="2" type="title"/>
          </p:nvPr>
        </p:nvSpPr>
        <p:spPr>
          <a:xfrm>
            <a:off x="720000" y="580988"/>
            <a:ext cx="1863600" cy="180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400"/>
              <a:t>04</a:t>
            </a:r>
            <a:endParaRPr sz="10400"/>
          </a:p>
        </p:txBody>
      </p:sp>
      <p:sp>
        <p:nvSpPr>
          <p:cNvPr id="426" name="Google Shape;426;p5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59"/>
          <p:cNvSpPr txBox="1"/>
          <p:nvPr>
            <p:ph type="title"/>
          </p:nvPr>
        </p:nvSpPr>
        <p:spPr>
          <a:xfrm>
            <a:off x="452475" y="205375"/>
            <a:ext cx="7703700" cy="63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Project Summary</a:t>
            </a:r>
            <a:endParaRPr sz="1900"/>
          </a:p>
        </p:txBody>
      </p:sp>
      <p:sp>
        <p:nvSpPr>
          <p:cNvPr id="432" name="Google Shape;432;p59"/>
          <p:cNvSpPr txBox="1"/>
          <p:nvPr>
            <p:ph idx="1" type="body"/>
          </p:nvPr>
        </p:nvSpPr>
        <p:spPr>
          <a:xfrm>
            <a:off x="583175" y="1237075"/>
            <a:ext cx="3327000" cy="336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Goals: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Create a simulated Spacecraft Mission Environment to be updated real-time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Create interactive user interfaces 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Be able to assign students to different role(s)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Access simulation cross-platforms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Generate post-mission reports</a:t>
            </a:r>
            <a:endParaRPr sz="1400"/>
          </a:p>
        </p:txBody>
      </p:sp>
      <p:sp>
        <p:nvSpPr>
          <p:cNvPr id="433" name="Google Shape;433;p59"/>
          <p:cNvSpPr txBox="1"/>
          <p:nvPr>
            <p:ph idx="1" type="body"/>
          </p:nvPr>
        </p:nvSpPr>
        <p:spPr>
          <a:xfrm>
            <a:off x="4773075" y="1237075"/>
            <a:ext cx="3383100" cy="336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Accomplishments: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Did we meet all of the goals listed on the side? 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Did we accomplish something that wasn’t originally in our goal list?</a:t>
            </a:r>
            <a:endParaRPr sz="1400"/>
          </a:p>
        </p:txBody>
      </p:sp>
      <p:sp>
        <p:nvSpPr>
          <p:cNvPr id="434" name="Google Shape;434;p5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0"/>
          <p:cNvSpPr txBox="1"/>
          <p:nvPr>
            <p:ph type="title"/>
          </p:nvPr>
        </p:nvSpPr>
        <p:spPr>
          <a:xfrm>
            <a:off x="720000" y="2254500"/>
            <a:ext cx="7704000" cy="63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" name="Google Shape;440;p6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4"/>
          <p:cNvSpPr txBox="1"/>
          <p:nvPr>
            <p:ph type="title"/>
          </p:nvPr>
        </p:nvSpPr>
        <p:spPr>
          <a:xfrm>
            <a:off x="720000" y="2612759"/>
            <a:ext cx="4360200" cy="15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Product vision</a:t>
            </a:r>
            <a:endParaRPr/>
          </a:p>
        </p:txBody>
      </p:sp>
      <p:sp>
        <p:nvSpPr>
          <p:cNvPr id="246" name="Google Shape;246;p34"/>
          <p:cNvSpPr txBox="1"/>
          <p:nvPr>
            <p:ph idx="2" type="title"/>
          </p:nvPr>
        </p:nvSpPr>
        <p:spPr>
          <a:xfrm>
            <a:off x="720000" y="580988"/>
            <a:ext cx="1863600" cy="180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47" name="Google Shape;247;p3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5"/>
          <p:cNvSpPr txBox="1"/>
          <p:nvPr>
            <p:ph type="title"/>
          </p:nvPr>
        </p:nvSpPr>
        <p:spPr>
          <a:xfrm>
            <a:off x="99600" y="144013"/>
            <a:ext cx="6631200" cy="116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Product Vision</a:t>
            </a:r>
            <a:endParaRPr sz="3000"/>
          </a:p>
        </p:txBody>
      </p:sp>
      <p:sp>
        <p:nvSpPr>
          <p:cNvPr id="253" name="Google Shape;253;p35"/>
          <p:cNvSpPr txBox="1"/>
          <p:nvPr>
            <p:ph idx="1" type="subTitle"/>
          </p:nvPr>
        </p:nvSpPr>
        <p:spPr>
          <a:xfrm>
            <a:off x="688350" y="1102801"/>
            <a:ext cx="7199400" cy="310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lt1"/>
                </a:solidFill>
              </a:rPr>
              <a:t>“STaTE will serve as a simulated learning platform for use in testing and training of students in the Space Flight Operations degree program.”</a:t>
            </a:r>
            <a:endParaRPr i="1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Target Student Outcomes:</a:t>
            </a:r>
            <a:endParaRPr>
              <a:solidFill>
                <a:schemeClr val="lt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>
                <a:solidFill>
                  <a:schemeClr val="lt1"/>
                </a:solidFill>
              </a:rPr>
              <a:t>Understand more about spacecraft control consoles</a:t>
            </a:r>
            <a:endParaRPr>
              <a:solidFill>
                <a:schemeClr val="lt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>
                <a:solidFill>
                  <a:schemeClr val="lt1"/>
                </a:solidFill>
              </a:rPr>
              <a:t>Improve troubleshooting skills by properly addressing these situations in real-time</a:t>
            </a:r>
            <a:endParaRPr>
              <a:solidFill>
                <a:schemeClr val="lt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>
                <a:solidFill>
                  <a:schemeClr val="lt1"/>
                </a:solidFill>
              </a:rPr>
              <a:t>Gain broader experience by performing several different roles and responsibilities </a:t>
            </a:r>
            <a:endParaRPr>
              <a:solidFill>
                <a:schemeClr val="lt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>
                <a:solidFill>
                  <a:schemeClr val="lt1"/>
                </a:solidFill>
              </a:rPr>
              <a:t>Work as a team of students to resolve anomalies and complete an assigned mission 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54" name="Google Shape;254;p3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6"/>
          <p:cNvSpPr txBox="1"/>
          <p:nvPr>
            <p:ph type="title"/>
          </p:nvPr>
        </p:nvSpPr>
        <p:spPr>
          <a:xfrm>
            <a:off x="720000" y="2612759"/>
            <a:ext cx="4360200" cy="15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Product Breakdown</a:t>
            </a:r>
            <a:endParaRPr/>
          </a:p>
        </p:txBody>
      </p:sp>
      <p:sp>
        <p:nvSpPr>
          <p:cNvPr id="260" name="Google Shape;260;p36"/>
          <p:cNvSpPr txBox="1"/>
          <p:nvPr>
            <p:ph idx="2" type="title"/>
          </p:nvPr>
        </p:nvSpPr>
        <p:spPr>
          <a:xfrm>
            <a:off x="720000" y="580988"/>
            <a:ext cx="1863600" cy="180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0"/>
              <a:t>02</a:t>
            </a:r>
            <a:endParaRPr sz="10500"/>
          </a:p>
        </p:txBody>
      </p:sp>
      <p:sp>
        <p:nvSpPr>
          <p:cNvPr id="261" name="Google Shape;261;p3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7"/>
          <p:cNvSpPr txBox="1"/>
          <p:nvPr>
            <p:ph type="title"/>
          </p:nvPr>
        </p:nvSpPr>
        <p:spPr>
          <a:xfrm>
            <a:off x="299350" y="253200"/>
            <a:ext cx="7704000" cy="63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Product Breakdown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Requirements</a:t>
            </a:r>
            <a:endParaRPr sz="2000"/>
          </a:p>
        </p:txBody>
      </p:sp>
      <p:sp>
        <p:nvSpPr>
          <p:cNvPr id="267" name="Google Shape;267;p37"/>
          <p:cNvSpPr txBox="1"/>
          <p:nvPr>
            <p:ph idx="1" type="subTitle"/>
          </p:nvPr>
        </p:nvSpPr>
        <p:spPr>
          <a:xfrm>
            <a:off x="439775" y="1281074"/>
            <a:ext cx="4116000" cy="355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 u="sng"/>
              <a:t>Professor</a:t>
            </a:r>
            <a:r>
              <a:rPr lang="en" sz="1250" u="sng"/>
              <a:t>:</a:t>
            </a:r>
            <a:endParaRPr sz="125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/>
              <a:t>Must be able to…</a:t>
            </a:r>
            <a:endParaRPr sz="1250"/>
          </a:p>
          <a:p>
            <a:pPr indent="-3079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50"/>
              <a:buChar char="●"/>
            </a:pPr>
            <a:r>
              <a:rPr lang="en" sz="1250"/>
              <a:t>Access a Test Conductor account</a:t>
            </a:r>
            <a:endParaRPr sz="1250"/>
          </a:p>
          <a:p>
            <a:pPr indent="-3079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50"/>
              <a:buChar char="●"/>
            </a:pPr>
            <a:r>
              <a:rPr lang="en" sz="1250"/>
              <a:t>Access simulations across different platforms</a:t>
            </a:r>
            <a:endParaRPr sz="1250"/>
          </a:p>
          <a:p>
            <a:pPr indent="-3079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50"/>
              <a:buChar char="●"/>
            </a:pPr>
            <a:r>
              <a:rPr lang="en" sz="1250"/>
              <a:t>Create classes with unique codes to organize groups of students</a:t>
            </a:r>
            <a:endParaRPr sz="1250"/>
          </a:p>
          <a:p>
            <a:pPr indent="-3079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50"/>
              <a:buChar char="●"/>
            </a:pPr>
            <a:r>
              <a:rPr lang="en" sz="1250"/>
              <a:t>Define missions with specified </a:t>
            </a:r>
            <a:r>
              <a:rPr lang="en" sz="1250"/>
              <a:t>final roll, pitch, and yaw </a:t>
            </a:r>
            <a:r>
              <a:rPr lang="en" sz="1250"/>
              <a:t>to be used by a class</a:t>
            </a:r>
            <a:endParaRPr sz="1250"/>
          </a:p>
          <a:p>
            <a:pPr indent="-3079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50"/>
              <a:buChar char="●"/>
            </a:pPr>
            <a:r>
              <a:rPr lang="en" sz="1250"/>
              <a:t>Create simulations with Flight Operator users assigned to SimCraft subsystems</a:t>
            </a:r>
            <a:endParaRPr sz="1250"/>
          </a:p>
          <a:p>
            <a:pPr indent="-3079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50"/>
              <a:buChar char="●"/>
            </a:pPr>
            <a:r>
              <a:rPr lang="en" sz="1250"/>
              <a:t>Manage multiple simulations across classes simultaneously</a:t>
            </a:r>
            <a:endParaRPr sz="1250"/>
          </a:p>
          <a:p>
            <a:pPr indent="-3079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50"/>
              <a:buChar char="●"/>
            </a:pPr>
            <a:r>
              <a:rPr lang="en" sz="1250"/>
              <a:t>Save a mission summary/report for each simulation upon its completion</a:t>
            </a:r>
            <a:endParaRPr sz="12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37"/>
          <p:cNvSpPr txBox="1"/>
          <p:nvPr/>
        </p:nvSpPr>
        <p:spPr>
          <a:xfrm>
            <a:off x="4944675" y="1281075"/>
            <a:ext cx="3803700" cy="36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 u="sng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Students:</a:t>
            </a:r>
            <a:endParaRPr sz="1250" u="sng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Must be able to…</a:t>
            </a:r>
            <a:endParaRPr sz="125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079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50"/>
              <a:buFont typeface="Inter"/>
              <a:buChar char="●"/>
            </a:pPr>
            <a:r>
              <a:rPr lang="en" sz="125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Create &amp; access a Flight Operator account</a:t>
            </a:r>
            <a:endParaRPr sz="125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079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50"/>
              <a:buFont typeface="Inter"/>
              <a:buChar char="●"/>
            </a:pPr>
            <a:r>
              <a:rPr lang="en" sz="125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Join classes with Test Conductor provided code</a:t>
            </a:r>
            <a:endParaRPr sz="125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079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50"/>
              <a:buFont typeface="Inter"/>
              <a:buChar char="●"/>
            </a:pPr>
            <a:r>
              <a:rPr lang="en" sz="125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Issue commands on assigned simulations</a:t>
            </a:r>
            <a:endParaRPr sz="125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079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50"/>
              <a:buFont typeface="Inter"/>
              <a:buChar char="●"/>
            </a:pPr>
            <a:r>
              <a:rPr lang="en" sz="125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View simulation attributes on user interface</a:t>
            </a:r>
            <a:endParaRPr sz="125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079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50"/>
              <a:buFont typeface="Inter"/>
              <a:buChar char="●"/>
            </a:pPr>
            <a:r>
              <a:rPr lang="en" sz="125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Receive system feedback based on user input</a:t>
            </a:r>
            <a:endParaRPr sz="125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079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50"/>
              <a:buFont typeface="Inter"/>
              <a:buChar char="●"/>
            </a:pPr>
            <a:r>
              <a:rPr i="1" lang="en" sz="125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Solve</a:t>
            </a:r>
            <a:r>
              <a:rPr lang="en" sz="125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 anomalies only in their assigned role</a:t>
            </a:r>
            <a:endParaRPr sz="125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079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50"/>
              <a:buFont typeface="Inter"/>
              <a:buChar char="●"/>
            </a:pPr>
            <a:r>
              <a:rPr lang="en" sz="125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Be able to </a:t>
            </a:r>
            <a:r>
              <a:rPr i="1" lang="en" sz="125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view </a:t>
            </a:r>
            <a:r>
              <a:rPr lang="en" sz="125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actions done in other students’ roles</a:t>
            </a:r>
            <a:endParaRPr sz="125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69" name="Google Shape;269;p3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8"/>
          <p:cNvSpPr txBox="1"/>
          <p:nvPr>
            <p:ph type="title"/>
          </p:nvPr>
        </p:nvSpPr>
        <p:spPr>
          <a:xfrm>
            <a:off x="299350" y="253200"/>
            <a:ext cx="7704000" cy="63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Product Breakdown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System Architecture</a:t>
            </a:r>
            <a:endParaRPr sz="2000"/>
          </a:p>
        </p:txBody>
      </p:sp>
      <p:sp>
        <p:nvSpPr>
          <p:cNvPr id="275" name="Google Shape;275;p38"/>
          <p:cNvSpPr txBox="1"/>
          <p:nvPr>
            <p:ph idx="1" type="subTitle"/>
          </p:nvPr>
        </p:nvSpPr>
        <p:spPr>
          <a:xfrm rot="-124">
            <a:off x="439775" y="1280933"/>
            <a:ext cx="8289000" cy="344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Hardware:</a:t>
            </a:r>
            <a:endParaRPr u="sng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6" name="Google Shape;27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1213" y="1691625"/>
            <a:ext cx="4981575" cy="2847975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3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9"/>
          <p:cNvSpPr txBox="1"/>
          <p:nvPr>
            <p:ph type="title"/>
          </p:nvPr>
        </p:nvSpPr>
        <p:spPr>
          <a:xfrm>
            <a:off x="299350" y="253200"/>
            <a:ext cx="7704000" cy="63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Product Breakdown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System Architecture</a:t>
            </a:r>
            <a:endParaRPr sz="2000"/>
          </a:p>
        </p:txBody>
      </p:sp>
      <p:sp>
        <p:nvSpPr>
          <p:cNvPr id="283" name="Google Shape;283;p39"/>
          <p:cNvSpPr txBox="1"/>
          <p:nvPr>
            <p:ph idx="1" type="subTitle"/>
          </p:nvPr>
        </p:nvSpPr>
        <p:spPr>
          <a:xfrm rot="-124">
            <a:off x="439775" y="1280933"/>
            <a:ext cx="8289000" cy="344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Soft</a:t>
            </a:r>
            <a:r>
              <a:rPr lang="en" u="sng"/>
              <a:t>ware:</a:t>
            </a:r>
            <a:endParaRPr u="sng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4" name="Google Shape;28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5350" y="1280775"/>
            <a:ext cx="4553292" cy="3768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3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0"/>
          <p:cNvSpPr txBox="1"/>
          <p:nvPr>
            <p:ph type="title"/>
          </p:nvPr>
        </p:nvSpPr>
        <p:spPr>
          <a:xfrm>
            <a:off x="299350" y="253200"/>
            <a:ext cx="7704000" cy="63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Product Breakdown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Requirements</a:t>
            </a:r>
            <a:endParaRPr sz="2000"/>
          </a:p>
        </p:txBody>
      </p:sp>
      <p:sp>
        <p:nvSpPr>
          <p:cNvPr id="291" name="Google Shape;291;p40"/>
          <p:cNvSpPr txBox="1"/>
          <p:nvPr>
            <p:ph idx="1" type="subTitle"/>
          </p:nvPr>
        </p:nvSpPr>
        <p:spPr>
          <a:xfrm rot="-251">
            <a:off x="439775" y="1280922"/>
            <a:ext cx="4112100" cy="344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Front-End:</a:t>
            </a:r>
            <a:endParaRPr u="sng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Must be able to…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Serve users web pages </a:t>
            </a:r>
            <a:r>
              <a:rPr lang="en"/>
              <a:t>necessary</a:t>
            </a:r>
            <a:r>
              <a:rPr lang="en"/>
              <a:t> to create accounts and perform tasks specific to their roles.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Test Conductor tasks: create classes, create simulations, assign Flight Operators to simulations, view simulation progress, view completed simulation report.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Flight Operator tasks: create account, join class, view list of assigned simulations, view attributes on assigned simulation , issue commands to assigned subsystem.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4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3" name="Google Shape;293;p40"/>
          <p:cNvSpPr txBox="1"/>
          <p:nvPr>
            <p:ph idx="1" type="subTitle"/>
          </p:nvPr>
        </p:nvSpPr>
        <p:spPr>
          <a:xfrm rot="-251">
            <a:off x="4717050" y="1439597"/>
            <a:ext cx="4112100" cy="344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Back</a:t>
            </a:r>
            <a:r>
              <a:rPr lang="en" u="sng"/>
              <a:t>-End:</a:t>
            </a:r>
            <a:endParaRPr u="sng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Must be able to…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Manage database with user accounts, classes, missions, and simulations.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Define a simulation as a collection of subsystems that behave akin to a satellite in orbit.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Host</a:t>
            </a:r>
            <a:r>
              <a:rPr lang="en"/>
              <a:t> active simulations as independent threads of execution that are accessible for input of flight operator commands and output of simulation attributes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ci-fi Short Film Pitch Deck by Slidesgo">
  <a:themeElements>
    <a:clrScheme name="Simple Light">
      <a:dk1>
        <a:srgbClr val="161616"/>
      </a:dk1>
      <a:lt1>
        <a:srgbClr val="FFFFFF"/>
      </a:lt1>
      <a:dk2>
        <a:srgbClr val="FAF9EC"/>
      </a:dk2>
      <a:lt2>
        <a:srgbClr val="160D00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AF9E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